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6"/>
  </p:handoutMasterIdLst>
  <p:sldIdLst>
    <p:sldId id="256" r:id="rId5"/>
    <p:sldId id="319" r:id="rId6"/>
    <p:sldId id="337" r:id="rId7"/>
    <p:sldId id="328" r:id="rId8"/>
    <p:sldId id="340" r:id="rId9"/>
    <p:sldId id="355" r:id="rId10"/>
    <p:sldId id="320" r:id="rId11"/>
    <p:sldId id="327" r:id="rId12"/>
    <p:sldId id="341" r:id="rId13"/>
    <p:sldId id="361" r:id="rId14"/>
    <p:sldId id="366" r:id="rId15"/>
    <p:sldId id="358" r:id="rId16"/>
    <p:sldId id="368" r:id="rId17"/>
    <p:sldId id="367" r:id="rId18"/>
    <p:sldId id="357" r:id="rId19"/>
    <p:sldId id="363" r:id="rId20"/>
    <p:sldId id="343" r:id="rId21"/>
    <p:sldId id="345" r:id="rId22"/>
    <p:sldId id="364" r:id="rId23"/>
    <p:sldId id="362" r:id="rId24"/>
    <p:sldId id="344" r:id="rId25"/>
    <p:sldId id="347" r:id="rId26"/>
    <p:sldId id="356" r:id="rId27"/>
    <p:sldId id="348" r:id="rId28"/>
    <p:sldId id="349" r:id="rId29"/>
    <p:sldId id="350" r:id="rId30"/>
    <p:sldId id="351" r:id="rId31"/>
    <p:sldId id="352" r:id="rId32"/>
    <p:sldId id="353" r:id="rId33"/>
    <p:sldId id="365" r:id="rId34"/>
    <p:sldId id="32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2162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Vukojević" userId="5fb1863e-e99c-451e-95b6-7c139c82bd57" providerId="ADAL" clId="{68051F2B-E619-4F01-A5E5-B858C3A93F27}"/>
    <pc:docChg chg="modSld sldOrd">
      <pc:chgData name="Nataša Vukojević" userId="5fb1863e-e99c-451e-95b6-7c139c82bd57" providerId="ADAL" clId="{68051F2B-E619-4F01-A5E5-B858C3A93F27}" dt="2021-08-11T09:09:55.845" v="5"/>
      <pc:docMkLst>
        <pc:docMk/>
      </pc:docMkLst>
      <pc:sldChg chg="ord">
        <pc:chgData name="Nataša Vukojević" userId="5fb1863e-e99c-451e-95b6-7c139c82bd57" providerId="ADAL" clId="{68051F2B-E619-4F01-A5E5-B858C3A93F27}" dt="2021-08-11T09:09:36.343" v="1"/>
        <pc:sldMkLst>
          <pc:docMk/>
          <pc:sldMk cId="395998067" sldId="327"/>
        </pc:sldMkLst>
      </pc:sldChg>
      <pc:sldChg chg="ord">
        <pc:chgData name="Nataša Vukojević" userId="5fb1863e-e99c-451e-95b6-7c139c82bd57" providerId="ADAL" clId="{68051F2B-E619-4F01-A5E5-B858C3A93F27}" dt="2021-08-11T09:09:55.845" v="5"/>
        <pc:sldMkLst>
          <pc:docMk/>
          <pc:sldMk cId="640596303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AF3DD4-BE88-4078-B9AC-8768FBF94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215FCD-21FF-40AB-875F-EF72D05A0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5F16F-7BCD-41A3-B9A9-1CCB62B1597B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9A5D73-E444-4153-9B11-8D7B0C67BE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008925-19DE-45EB-B6EE-0D200A0D17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FD14E-F889-4E50-8098-F81A3D876F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35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D72FD-057B-42B7-B748-86F76C271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69C9B9-8680-40E2-8AE0-3C27155A1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95B961-1161-42DB-8316-0CB58B72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8C89A5-A205-4FE8-852E-2EB6AB76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3C584-3A93-4FEF-AEDE-F0BE9C40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D4F95-1B5C-4A13-8573-84696D0E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913B2D-B8C6-4E5D-9BB8-A2F02C75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CADECC-8B9A-4AC5-9EE3-08D489DF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A9B423-1DA3-4BE1-9748-FE2DA686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A608E-22A0-4B97-AFAF-8CF6E6CD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79A21B-C40D-4F96-99DA-8AB55579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F6494-8484-4E53-9AB1-926463AC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955AD0-05A1-49F0-A50F-41D30CF71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69E0D6-23A7-4F5D-86AB-678F5323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EEFB90-1416-4364-B55B-811529A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A3158-2471-43C2-B49C-26E2FDB2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7BC629-C48C-4BEA-9061-7FB56C01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3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A7B80-D7FE-4E2B-A477-877F3BA0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F55D10-31FE-47ED-9392-95B67EBAF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5CDD1-B417-4EE1-936C-AB3221F1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0225A6-235C-4239-BA66-BD488814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C0AE9F-A51A-4F90-B7DB-3F60F98A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B3FD85-7D87-49BF-B4D7-B46171CF5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3F331D-0438-44EE-8B28-696D31A5C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00A30-2BBD-4F14-8396-6325DAA8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24D261-15EE-49B8-A35F-92178FA9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A2F412-432B-4EB3-8C87-580E379A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01437-2554-4BD2-807C-5CF7C0FF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04384A-2C50-4746-8AD2-781AAC10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C3F60-FAB6-4B8E-9F43-583A60C1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6C604-D46D-480A-AE65-CBC749CE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D0D51-D388-44B3-B384-D8E208BD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C5F6CF-8C66-4346-9C53-2C39FD8DE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t="1" r="62543" b="-2770"/>
          <a:stretch/>
        </p:blipFill>
        <p:spPr>
          <a:xfrm>
            <a:off x="-1" y="33439"/>
            <a:ext cx="3602189" cy="6974190"/>
          </a:xfrm>
          <a:prstGeom prst="rect">
            <a:avLst/>
          </a:prstGeom>
        </p:spPr>
      </p:pic>
      <p:pic>
        <p:nvPicPr>
          <p:cNvPr id="8" name="Content Placeholder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050A1E-320A-4147-BD16-BB8FF3E19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89" y="558253"/>
            <a:ext cx="2669495" cy="9687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B323325-3F37-446D-8CFC-61A723F789A1}"/>
              </a:ext>
            </a:extLst>
          </p:cNvPr>
          <p:cNvCxnSpPr/>
          <p:nvPr userDrawn="1"/>
        </p:nvCxnSpPr>
        <p:spPr>
          <a:xfrm flipH="1">
            <a:off x="848594" y="1612669"/>
            <a:ext cx="11343406" cy="0"/>
          </a:xfrm>
          <a:prstGeom prst="line">
            <a:avLst/>
          </a:prstGeom>
          <a:ln w="57150">
            <a:solidFill>
              <a:srgbClr val="0075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3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01437-2554-4BD2-807C-5CF7C0FF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04384A-2C50-4746-8AD2-781AAC10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C3F60-FAB6-4B8E-9F43-583A60C1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6C604-D46D-480A-AE65-CBC749CE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D0D51-D388-44B3-B384-D8E208BD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050A1E-320A-4147-BD16-BB8FF3E19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89" y="558253"/>
            <a:ext cx="2669495" cy="9687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B323325-3F37-446D-8CFC-61A723F789A1}"/>
              </a:ext>
            </a:extLst>
          </p:cNvPr>
          <p:cNvCxnSpPr/>
          <p:nvPr userDrawn="1"/>
        </p:nvCxnSpPr>
        <p:spPr>
          <a:xfrm flipH="1">
            <a:off x="848594" y="1612669"/>
            <a:ext cx="11343406" cy="0"/>
          </a:xfrm>
          <a:prstGeom prst="line">
            <a:avLst/>
          </a:prstGeom>
          <a:ln w="57150">
            <a:solidFill>
              <a:srgbClr val="0075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5A6907-FC91-4A3B-A299-CCB868A66697}"/>
              </a:ext>
            </a:extLst>
          </p:cNvPr>
          <p:cNvPicPr/>
          <p:nvPr userDrawn="1"/>
        </p:nvPicPr>
        <p:blipFill rotWithShape="1"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 b="26736"/>
          <a:stretch/>
        </p:blipFill>
        <p:spPr bwMode="auto">
          <a:xfrm>
            <a:off x="1" y="5349082"/>
            <a:ext cx="12191999" cy="165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34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01437-2554-4BD2-807C-5CF7C0FF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04384A-2C50-4746-8AD2-781AAC10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C3F60-FAB6-4B8E-9F43-583A60C1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6C604-D46D-480A-AE65-CBC749CE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D0D51-D388-44B3-B384-D8E208BD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050A1E-320A-4147-BD16-BB8FF3E19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89" y="558253"/>
            <a:ext cx="2669495" cy="968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5A6907-FC91-4A3B-A299-CCB868A66697}"/>
              </a:ext>
            </a:extLst>
          </p:cNvPr>
          <p:cNvPicPr/>
          <p:nvPr userDrawn="1"/>
        </p:nvPicPr>
        <p:blipFill rotWithShape="1"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 b="26736"/>
          <a:stretch/>
        </p:blipFill>
        <p:spPr bwMode="auto">
          <a:xfrm>
            <a:off x="1" y="5349082"/>
            <a:ext cx="12191999" cy="165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36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16FAE-1D66-40A5-AE78-E4E75956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66C2AC-B5B6-46B5-B5B8-DE91001F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919ABF-19DF-4374-A4B4-F5DAA442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DEEAE-3221-40D0-98D6-1D7DDDCD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17255-86EC-4CF8-8C90-20497002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23343-82E5-4A5F-A737-6A39636A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466308-FF68-4710-A486-A01BC7185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6BC568-AAFE-45DD-A5BF-5B086AF17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63BB8A-094B-4430-96F3-2497AF52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C00D02-F586-4BCE-A22F-331E0B00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0EE257-FC6D-4925-B7BF-7F70FE4D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E7C40-6FDC-42BD-9B48-2BD7903F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96A1B0-1CAC-4A58-847F-99D875CFF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1F0530-3510-494B-B923-F4B22FC14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B46402-CFB9-4059-AA08-C83E1FD35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F8808E-A7A2-4AF9-A254-3F45FE966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B95FA0-4D5E-48AD-B0FC-C9F80A3B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E66163-62F5-4844-904F-217ECF74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CA6907-C78B-43F4-A990-47EBA65D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66461-97E3-4794-BD89-474990DE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0E3FBE-A338-4691-9335-7A06BDA8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104F59-07E1-4C9C-8DF2-5B7B018A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1C53E6-48A5-4B0F-A9D5-1EDA4045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4F9A66-A366-464A-AD03-47656E9E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782C87-2B9C-4A78-B41F-149E52EF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59718E-22FC-48FA-B32E-D58657B9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ADEC2D-E893-4143-B0E1-07CD36C1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DF4565-9162-4912-B99C-914D2DB91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789E3-5788-48C3-8E8A-22DAE77E5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70F5-30FD-4BFD-BC8A-1169725B9CC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8F068A-CF71-47D1-99F5-26C9FC1F9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3C0D8F-2E3C-4F64-8B6B-EE0AC823E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6658-6FAB-406C-B85E-9C75569A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komundju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3AEDB2-3D90-41DB-8D6A-5F12BDA235D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 b="26736"/>
          <a:stretch/>
        </p:blipFill>
        <p:spPr bwMode="auto">
          <a:xfrm>
            <a:off x="1" y="-295224"/>
            <a:ext cx="12191999" cy="165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1" y="5467636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96" y="5646230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233007" y="539561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pic>
        <p:nvPicPr>
          <p:cNvPr id="13" name="Content Placeholder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C836070-4DF8-4B66-B365-88E1161F7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86" y="1476614"/>
            <a:ext cx="9206765" cy="33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690688"/>
            <a:ext cx="11198597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hr-HR" sz="800" b="1" dirty="0" smtClean="0"/>
          </a:p>
          <a:p>
            <a:pPr lvl="0"/>
            <a:r>
              <a:rPr lang="hr-HR" sz="2000" b="1" dirty="0" smtClean="0"/>
              <a:t>GRUPA A – </a:t>
            </a:r>
            <a:r>
              <a:rPr lang="hr-HR" sz="2000" b="1" i="1" dirty="0" smtClean="0"/>
              <a:t>Vodoopskrba </a:t>
            </a:r>
            <a:r>
              <a:rPr lang="hr-HR" sz="2000" b="1" i="1" dirty="0"/>
              <a:t>i odvodnja Općine Novigrad </a:t>
            </a:r>
            <a:r>
              <a:rPr lang="hr-HR" sz="2000" b="1" i="1" dirty="0" smtClean="0"/>
              <a:t>Podravski</a:t>
            </a:r>
          </a:p>
          <a:p>
            <a:pPr lvl="0"/>
            <a:endParaRPr lang="hr-HR" sz="500" b="1" dirty="0"/>
          </a:p>
          <a:p>
            <a:endParaRPr lang="hr-HR" sz="1400" i="1" u="sng" dirty="0" smtClean="0"/>
          </a:p>
          <a:p>
            <a:r>
              <a:rPr lang="hr-HR" sz="1600" i="1" u="sng" dirty="0"/>
              <a:t>Sustav vodoopskrbe</a:t>
            </a:r>
            <a:endParaRPr lang="hr-HR" sz="1600" dirty="0"/>
          </a:p>
          <a:p>
            <a:r>
              <a:rPr lang="hr-HR" sz="1600" dirty="0"/>
              <a:t>▪ </a:t>
            </a:r>
            <a:r>
              <a:rPr lang="hr-HR" sz="1600" dirty="0" smtClean="0"/>
              <a:t>Izgradnja kućnih priključaka </a:t>
            </a:r>
            <a:r>
              <a:rPr lang="hr-HR" sz="1600" dirty="0"/>
              <a:t>na vodoopskrbnu mrežu (107 kom)</a:t>
            </a:r>
          </a:p>
          <a:p>
            <a:endParaRPr lang="hr-HR" sz="1600" i="1" u="sng" dirty="0" smtClean="0"/>
          </a:p>
          <a:p>
            <a:r>
              <a:rPr lang="hr-HR" sz="1600" i="1" u="sng" dirty="0" smtClean="0"/>
              <a:t>Sustav odvodnje</a:t>
            </a:r>
            <a:endParaRPr lang="hr-HR" sz="1600" dirty="0" smtClean="0"/>
          </a:p>
          <a:p>
            <a:r>
              <a:rPr lang="hr-HR" sz="1600" dirty="0" smtClean="0"/>
              <a:t>▪ </a:t>
            </a:r>
            <a:r>
              <a:rPr lang="hr-HR" sz="1600" dirty="0"/>
              <a:t>Izgradnja gravitacijskih kanala (3.410,02 m)</a:t>
            </a:r>
          </a:p>
          <a:p>
            <a:r>
              <a:rPr lang="hr-HR" sz="1600" dirty="0" smtClean="0"/>
              <a:t>▪ </a:t>
            </a:r>
            <a:r>
              <a:rPr lang="hr-HR" sz="1600" dirty="0"/>
              <a:t>Izgradnja tlačnih cjevovoda (5.157,21 m)</a:t>
            </a:r>
          </a:p>
          <a:p>
            <a:r>
              <a:rPr lang="hr-HR" sz="1600" dirty="0" smtClean="0"/>
              <a:t>▪ </a:t>
            </a:r>
            <a:r>
              <a:rPr lang="hr-HR" sz="1600" dirty="0"/>
              <a:t>Rekonstrukcija preljevnih objekata (2 kom)</a:t>
            </a:r>
          </a:p>
          <a:p>
            <a:r>
              <a:rPr lang="hr-HR" sz="1600" dirty="0" smtClean="0"/>
              <a:t>▪ </a:t>
            </a:r>
            <a:r>
              <a:rPr lang="hr-HR" sz="1600" dirty="0"/>
              <a:t>Izgradnja crpne stanice (4 kom) </a:t>
            </a:r>
          </a:p>
          <a:p>
            <a:r>
              <a:rPr lang="hr-HR" sz="1600" dirty="0" smtClean="0"/>
              <a:t>▪ </a:t>
            </a:r>
            <a:r>
              <a:rPr lang="hr-HR" sz="1600" dirty="0"/>
              <a:t>Izgradnja retencijskog bazena 150 m</a:t>
            </a:r>
            <a:r>
              <a:rPr lang="hr-HR" sz="1600" baseline="30000" dirty="0"/>
              <a:t>3 </a:t>
            </a:r>
            <a:r>
              <a:rPr lang="hr-HR" sz="1600" dirty="0"/>
              <a:t>(1 kom)</a:t>
            </a:r>
          </a:p>
          <a:p>
            <a:r>
              <a:rPr lang="hr-HR" sz="1600" dirty="0" smtClean="0"/>
              <a:t>▪ </a:t>
            </a:r>
            <a:r>
              <a:rPr lang="hr-HR" sz="1600" dirty="0" smtClean="0"/>
              <a:t>Izgradnja</a:t>
            </a:r>
            <a:r>
              <a:rPr lang="hr-HR" sz="1600" dirty="0" smtClean="0">
                <a:solidFill>
                  <a:srgbClr val="C00000"/>
                </a:solidFill>
              </a:rPr>
              <a:t> </a:t>
            </a:r>
            <a:r>
              <a:rPr lang="hr-HR" sz="1600" dirty="0" smtClean="0"/>
              <a:t>kućnih priključaka </a:t>
            </a:r>
            <a:r>
              <a:rPr lang="hr-HR" sz="1600" dirty="0"/>
              <a:t>na kanalizacijsku mrežu (</a:t>
            </a:r>
            <a:r>
              <a:rPr lang="hr-HR" sz="1600" dirty="0" smtClean="0"/>
              <a:t>485 kom)</a:t>
            </a:r>
            <a:endParaRPr lang="en-GB" sz="1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690688"/>
            <a:ext cx="11198597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hr-HR" sz="800" b="1" dirty="0" smtClean="0"/>
          </a:p>
          <a:p>
            <a:pPr lvl="0"/>
            <a:r>
              <a:rPr lang="hr-HR" sz="2000" b="1" dirty="0" smtClean="0"/>
              <a:t>GRUPA A – </a:t>
            </a:r>
            <a:r>
              <a:rPr lang="hr-HR" sz="2000" b="1" i="1" dirty="0" smtClean="0"/>
              <a:t>Vodoopskrba </a:t>
            </a:r>
            <a:r>
              <a:rPr lang="hr-HR" sz="2000" b="1" i="1" dirty="0"/>
              <a:t>i odvodnja Općine Novigrad </a:t>
            </a:r>
            <a:r>
              <a:rPr lang="hr-HR" sz="2000" b="1" i="1" dirty="0" smtClean="0"/>
              <a:t>Podravski</a:t>
            </a:r>
          </a:p>
          <a:p>
            <a:endParaRPr lang="en-GB" sz="1400" dirty="0"/>
          </a:p>
          <a:p>
            <a:r>
              <a:rPr lang="hr-HR" dirty="0"/>
              <a:t>Izvođenja radova na terenu</a:t>
            </a:r>
            <a:r>
              <a:rPr lang="en-GB" dirty="0" smtClean="0"/>
              <a:t>/</a:t>
            </a:r>
            <a:r>
              <a:rPr lang="hr-HR" dirty="0" smtClean="0"/>
              <a:t>plan </a:t>
            </a:r>
            <a:r>
              <a:rPr lang="hr-HR" dirty="0"/>
              <a:t>:</a:t>
            </a:r>
            <a:endParaRPr lang="en-GB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dirty="0" smtClean="0"/>
              <a:t>A1 – kanalizacija </a:t>
            </a:r>
            <a:r>
              <a:rPr lang="hr-HR" dirty="0"/>
              <a:t>naselja Novigrad </a:t>
            </a:r>
            <a:r>
              <a:rPr lang="hr-HR" dirty="0" smtClean="0"/>
              <a:t>Podravski – gravitacijski cjevovod  8/2022 – 12/2023</a:t>
            </a:r>
            <a:endParaRPr lang="en-GB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dirty="0" smtClean="0"/>
              <a:t>A2 – kanalizacija </a:t>
            </a:r>
            <a:r>
              <a:rPr lang="hr-HR" dirty="0"/>
              <a:t>naselja </a:t>
            </a:r>
            <a:r>
              <a:rPr lang="hr-HR" dirty="0" err="1" smtClean="0"/>
              <a:t>Delovi</a:t>
            </a:r>
            <a:r>
              <a:rPr lang="hr-HR" dirty="0" smtClean="0"/>
              <a:t>  3/2022 – 10/2022</a:t>
            </a:r>
            <a:endParaRPr lang="en-GB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dirty="0" smtClean="0"/>
              <a:t>A3 – tlačno - gravitacijski </a:t>
            </a:r>
            <a:r>
              <a:rPr lang="hr-HR" dirty="0"/>
              <a:t>cjevovod Novigrad </a:t>
            </a:r>
            <a:r>
              <a:rPr lang="hr-HR" dirty="0" smtClean="0"/>
              <a:t>Podravski – </a:t>
            </a:r>
            <a:r>
              <a:rPr lang="hr-HR" dirty="0" err="1" smtClean="0"/>
              <a:t>Virje</a:t>
            </a:r>
            <a:r>
              <a:rPr lang="hr-HR" dirty="0" smtClean="0"/>
              <a:t>  4/2022 – 10/2023</a:t>
            </a:r>
            <a:endParaRPr lang="en-GB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r-HR" dirty="0" smtClean="0"/>
              <a:t>A4 – kućni </a:t>
            </a:r>
            <a:r>
              <a:rPr lang="hr-HR" dirty="0"/>
              <a:t>vodovodni </a:t>
            </a:r>
            <a:r>
              <a:rPr lang="hr-HR" dirty="0" smtClean="0"/>
              <a:t>priključci  3/2022 – 4/2022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690688"/>
            <a:ext cx="111985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hr-HR" sz="800" dirty="0" smtClean="0"/>
          </a:p>
          <a:p>
            <a:pPr lvl="0"/>
            <a:r>
              <a:rPr lang="hr-HR" sz="2000" b="1" dirty="0" smtClean="0"/>
              <a:t>GRUPA B – </a:t>
            </a:r>
            <a:r>
              <a:rPr lang="hr-HR" sz="2000" b="1" i="1" dirty="0"/>
              <a:t>Vodoopskrba i odvodnja Općine </a:t>
            </a:r>
            <a:r>
              <a:rPr lang="hr-HR" sz="2000" b="1" i="1" dirty="0" err="1"/>
              <a:t>Virje</a:t>
            </a:r>
            <a:r>
              <a:rPr lang="hr-HR" sz="2000" b="1" i="1" dirty="0"/>
              <a:t>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VRIJED</a:t>
            </a:r>
            <a:r>
              <a:rPr lang="en-GB" dirty="0"/>
              <a:t>N</a:t>
            </a:r>
            <a:r>
              <a:rPr lang="hr-HR" dirty="0"/>
              <a:t>OST UGOVORA</a:t>
            </a:r>
            <a:r>
              <a:rPr lang="en-GB" dirty="0"/>
              <a:t>:</a:t>
            </a:r>
            <a:r>
              <a:rPr lang="pl-PL" dirty="0"/>
              <a:t> 34.952.795,30 </a:t>
            </a:r>
            <a:r>
              <a:rPr lang="en-GB" dirty="0"/>
              <a:t>KN</a:t>
            </a:r>
            <a:r>
              <a:rPr lang="pl-PL" dirty="0"/>
              <a:t> </a:t>
            </a:r>
            <a:r>
              <a:rPr lang="en-GB" dirty="0"/>
              <a:t>BEZ</a:t>
            </a:r>
            <a:r>
              <a:rPr lang="pl-PL" dirty="0"/>
              <a:t> PDV-a</a:t>
            </a:r>
            <a:endParaRPr lang="en-GB" dirty="0"/>
          </a:p>
          <a:p>
            <a:r>
              <a:rPr lang="hr-HR" dirty="0"/>
              <a:t>I</a:t>
            </a:r>
            <a:r>
              <a:rPr lang="en-GB" dirty="0"/>
              <a:t>ZVOĐAČ</a:t>
            </a:r>
            <a:r>
              <a:rPr lang="hr-HR" dirty="0"/>
              <a:t>: K</a:t>
            </a:r>
            <a:r>
              <a:rPr lang="en-GB" dirty="0"/>
              <a:t>OSTAK</a:t>
            </a:r>
            <a:r>
              <a:rPr lang="hr-HR" dirty="0"/>
              <a:t>, </a:t>
            </a:r>
            <a:r>
              <a:rPr lang="pl-PL" dirty="0"/>
              <a:t>komunalno stavbno podjetje d.d.</a:t>
            </a:r>
            <a:r>
              <a:rPr lang="en-GB" dirty="0"/>
              <a:t>, KRŠKO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Ugovor potpisan: 23.9.2021</a:t>
            </a:r>
            <a:r>
              <a:rPr lang="pl-PL" dirty="0"/>
              <a:t>.</a:t>
            </a:r>
          </a:p>
          <a:p>
            <a:r>
              <a:rPr lang="hr-HR" dirty="0"/>
              <a:t>U</a:t>
            </a:r>
            <a:r>
              <a:rPr lang="hr-HR" dirty="0" smtClean="0"/>
              <a:t>vođenje </a:t>
            </a:r>
            <a:r>
              <a:rPr lang="hr-HR" dirty="0"/>
              <a:t>u </a:t>
            </a:r>
            <a:r>
              <a:rPr lang="hr-HR" dirty="0" smtClean="0"/>
              <a:t>posao</a:t>
            </a:r>
            <a:r>
              <a:rPr lang="hr-HR" dirty="0"/>
              <a:t>:</a:t>
            </a:r>
            <a:r>
              <a:rPr lang="hr-HR" dirty="0" smtClean="0"/>
              <a:t> </a:t>
            </a:r>
            <a:r>
              <a:rPr lang="hr-HR" dirty="0"/>
              <a:t>11.10.2021</a:t>
            </a:r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690688"/>
            <a:ext cx="11198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hr-HR" sz="800" dirty="0" smtClean="0"/>
          </a:p>
          <a:p>
            <a:pPr lvl="0"/>
            <a:r>
              <a:rPr lang="hr-HR" sz="2000" b="1" dirty="0" smtClean="0"/>
              <a:t>GRUPA </a:t>
            </a:r>
            <a:r>
              <a:rPr lang="en-GB" sz="2000" b="1" dirty="0"/>
              <a:t>B</a:t>
            </a:r>
            <a:r>
              <a:rPr lang="hr-HR" sz="2000" b="1" dirty="0"/>
              <a:t> </a:t>
            </a:r>
            <a:r>
              <a:rPr lang="en-GB" sz="2000" b="1" dirty="0" smtClean="0"/>
              <a:t>–</a:t>
            </a:r>
            <a:r>
              <a:rPr lang="hr-HR" sz="2000" b="1" dirty="0" smtClean="0"/>
              <a:t> </a:t>
            </a:r>
            <a:r>
              <a:rPr lang="hr-HR" sz="2000" b="1" i="1" dirty="0"/>
              <a:t>Vodoopskrba i odvodnja Općine </a:t>
            </a:r>
            <a:r>
              <a:rPr lang="hr-HR" sz="2000" b="1" i="1" dirty="0" err="1"/>
              <a:t>Virje</a:t>
            </a:r>
            <a:r>
              <a:rPr lang="hr-HR" sz="2000" b="1" i="1" dirty="0"/>
              <a:t> </a:t>
            </a:r>
          </a:p>
          <a:p>
            <a:endParaRPr lang="en-GB" dirty="0"/>
          </a:p>
          <a:p>
            <a:r>
              <a:rPr lang="hr-HR" i="1" u="sng" dirty="0" smtClean="0"/>
              <a:t>Sustav </a:t>
            </a:r>
            <a:r>
              <a:rPr lang="hr-HR" i="1" u="sng" dirty="0"/>
              <a:t>vodoopskrbe</a:t>
            </a:r>
            <a:endParaRPr lang="hr-HR" dirty="0"/>
          </a:p>
          <a:p>
            <a:r>
              <a:rPr lang="hr-HR" dirty="0"/>
              <a:t>▪ </a:t>
            </a:r>
            <a:r>
              <a:rPr lang="hr-HR" dirty="0" smtClean="0"/>
              <a:t>Izgradnja kućnih priključaka </a:t>
            </a:r>
            <a:r>
              <a:rPr lang="hr-HR" dirty="0"/>
              <a:t>na vodoopskrbnu mrežu (685 kom)</a:t>
            </a:r>
          </a:p>
          <a:p>
            <a:r>
              <a:rPr lang="hr-HR" dirty="0"/>
              <a:t>▪ Izgradnja 1 (jednog) okna s opremom za regulaciju tlakova u sustavu</a:t>
            </a:r>
          </a:p>
          <a:p>
            <a:endParaRPr lang="hr-HR" i="1" u="sng" dirty="0" smtClean="0"/>
          </a:p>
          <a:p>
            <a:r>
              <a:rPr lang="hr-HR" i="1" u="sng" dirty="0"/>
              <a:t>Sustav odvodnje</a:t>
            </a:r>
            <a:endParaRPr lang="hr-HR" dirty="0"/>
          </a:p>
          <a:p>
            <a:r>
              <a:rPr lang="hr-HR" dirty="0"/>
              <a:t>▪ Izgradnja gravitacijskih kanala (8.643,40 m)</a:t>
            </a:r>
          </a:p>
          <a:p>
            <a:r>
              <a:rPr lang="hr-HR" dirty="0"/>
              <a:t>▪ Izgradnja tlačnih cjevovoda (4.996,89 m)</a:t>
            </a:r>
          </a:p>
          <a:p>
            <a:r>
              <a:rPr lang="hr-HR" dirty="0"/>
              <a:t>▪ Izgradnja crpnih stanica (5 kom) </a:t>
            </a:r>
          </a:p>
          <a:p>
            <a:r>
              <a:rPr lang="hr-HR" dirty="0"/>
              <a:t>▪ Izgradnja </a:t>
            </a:r>
            <a:r>
              <a:rPr lang="hr-HR" dirty="0" smtClean="0"/>
              <a:t>kućnih priključaka </a:t>
            </a:r>
            <a:r>
              <a:rPr lang="hr-HR" dirty="0"/>
              <a:t>na kanalizacijsku mrežu (909 kom) </a:t>
            </a:r>
          </a:p>
          <a:p>
            <a:endParaRPr lang="hr-HR" dirty="0"/>
          </a:p>
          <a:p>
            <a:endParaRPr lang="hr-HR" i="1" u="sng" dirty="0" smtClean="0"/>
          </a:p>
          <a:p>
            <a:endParaRPr lang="hr-HR" i="1" u="sng" dirty="0"/>
          </a:p>
          <a:p>
            <a:endParaRPr lang="hr-HR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hr-HR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690688"/>
            <a:ext cx="111985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hr-HR" sz="800" dirty="0" smtClean="0"/>
          </a:p>
          <a:p>
            <a:pPr lvl="0"/>
            <a:r>
              <a:rPr lang="hr-HR" sz="2000" b="1" dirty="0" smtClean="0"/>
              <a:t>GRUPA </a:t>
            </a:r>
            <a:r>
              <a:rPr lang="en-GB" sz="2000" b="1" dirty="0"/>
              <a:t>B</a:t>
            </a:r>
            <a:r>
              <a:rPr lang="hr-HR" sz="2000" b="1" dirty="0"/>
              <a:t> </a:t>
            </a:r>
            <a:r>
              <a:rPr lang="en-GB" sz="2000" b="1" dirty="0" smtClean="0"/>
              <a:t>–</a:t>
            </a:r>
            <a:r>
              <a:rPr lang="hr-HR" sz="2000" b="1" dirty="0" smtClean="0"/>
              <a:t> </a:t>
            </a:r>
            <a:r>
              <a:rPr lang="hr-HR" sz="2000" b="1" i="1" dirty="0"/>
              <a:t>Vodoopskrba i odvodnja Općine </a:t>
            </a:r>
            <a:r>
              <a:rPr lang="hr-HR" sz="2000" b="1" i="1" dirty="0" err="1"/>
              <a:t>Virje</a:t>
            </a:r>
            <a:r>
              <a:rPr lang="hr-HR" sz="2000" b="1" i="1" dirty="0"/>
              <a:t> </a:t>
            </a:r>
          </a:p>
          <a:p>
            <a:endParaRPr lang="en-GB" dirty="0"/>
          </a:p>
          <a:p>
            <a:r>
              <a:rPr lang="hr-HR" dirty="0"/>
              <a:t>Izvođenja radova na terenu</a:t>
            </a:r>
            <a:r>
              <a:rPr lang="en-GB" dirty="0"/>
              <a:t>/</a:t>
            </a:r>
            <a:r>
              <a:rPr lang="hr-HR" dirty="0"/>
              <a:t> plan </a:t>
            </a:r>
            <a:r>
              <a:rPr lang="hr-HR" dirty="0" smtClean="0"/>
              <a:t>: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B1 – </a:t>
            </a:r>
            <a:r>
              <a:rPr lang="hr-HR" dirty="0" err="1" smtClean="0"/>
              <a:t>Virje-Šemovci-Hampovica</a:t>
            </a:r>
            <a:r>
              <a:rPr lang="hr-HR" dirty="0" smtClean="0"/>
              <a:t> tlačni </a:t>
            </a:r>
            <a:r>
              <a:rPr lang="hr-HR" dirty="0"/>
              <a:t>i gravitacijski cjevovod 3/2022 </a:t>
            </a:r>
            <a:r>
              <a:rPr lang="hr-HR" dirty="0" smtClean="0"/>
              <a:t>– 12/2023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B2 – vodovodni </a:t>
            </a:r>
            <a:r>
              <a:rPr lang="hr-HR" dirty="0"/>
              <a:t>kućni priključci 4/2022 </a:t>
            </a:r>
            <a:r>
              <a:rPr lang="hr-HR" dirty="0" smtClean="0"/>
              <a:t>– 8/2022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19688"/>
            <a:ext cx="111985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hr-HR" sz="800" dirty="0" smtClean="0"/>
          </a:p>
          <a:p>
            <a:pPr lvl="0"/>
            <a:r>
              <a:rPr lang="hr-HR" sz="2000" b="1" dirty="0" smtClean="0"/>
              <a:t>GRUPA </a:t>
            </a:r>
            <a:r>
              <a:rPr lang="hr-HR" sz="2000" b="1" dirty="0"/>
              <a:t>C </a:t>
            </a:r>
            <a:r>
              <a:rPr lang="hr-HR" sz="2000" dirty="0"/>
              <a:t>– </a:t>
            </a:r>
            <a:r>
              <a:rPr lang="hr-HR" sz="2000" b="1" i="1" dirty="0"/>
              <a:t>Izgradnja/dogradnja sustava vodoopskrbe i odvodnje grada Đurđevca (izvođenje radova u naseljima Đurđevac, Budrovac i </a:t>
            </a:r>
            <a:r>
              <a:rPr lang="hr-HR" sz="2000" b="1" i="1" dirty="0" err="1"/>
              <a:t>Čepelovac</a:t>
            </a:r>
            <a:r>
              <a:rPr lang="hr-HR" sz="2000" b="1" i="1" dirty="0"/>
              <a:t>)</a:t>
            </a:r>
            <a:endParaRPr lang="hr-HR" sz="2000" dirty="0"/>
          </a:p>
          <a:p>
            <a:endParaRPr lang="hr-HR" sz="2000" dirty="0" smtClean="0"/>
          </a:p>
          <a:p>
            <a:r>
              <a:rPr lang="hr-HR" dirty="0" smtClean="0"/>
              <a:t>VRIJED</a:t>
            </a:r>
            <a:r>
              <a:rPr lang="en-GB" dirty="0"/>
              <a:t>N</a:t>
            </a:r>
            <a:r>
              <a:rPr lang="hr-HR" dirty="0"/>
              <a:t>OST UGOVORA: 68.035.583,88 HRK BEZ PDV-a</a:t>
            </a:r>
          </a:p>
          <a:p>
            <a:r>
              <a:rPr lang="hr-HR" dirty="0"/>
              <a:t>IZVOĐAČ: BISTRA d.o.o. ĐURĐEVAC</a:t>
            </a:r>
            <a:endParaRPr lang="en-GB" dirty="0"/>
          </a:p>
          <a:p>
            <a:endParaRPr lang="hr-HR" sz="1800" dirty="0" smtClean="0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r>
              <a:rPr lang="en-GB" dirty="0"/>
              <a:t>U</a:t>
            </a:r>
            <a:r>
              <a:rPr lang="hr-HR" dirty="0"/>
              <a:t>govor </a:t>
            </a:r>
            <a:r>
              <a:rPr lang="en-GB" dirty="0" err="1"/>
              <a:t>potpisan</a:t>
            </a:r>
            <a:r>
              <a:rPr lang="hr-HR" dirty="0"/>
              <a:t>: 20.8.2021 </a:t>
            </a:r>
            <a:endParaRPr lang="en-GB" dirty="0"/>
          </a:p>
          <a:p>
            <a:r>
              <a:rPr lang="hr-HR" dirty="0"/>
              <a:t>Uvođenje u </a:t>
            </a:r>
            <a:r>
              <a:rPr lang="hr-HR" dirty="0" smtClean="0"/>
              <a:t>posao: 9.9.2021.</a:t>
            </a: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756714"/>
            <a:ext cx="111985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hr-HR" sz="800" dirty="0" smtClean="0"/>
          </a:p>
          <a:p>
            <a:pPr lvl="0"/>
            <a:r>
              <a:rPr lang="hr-HR" sz="2000" b="1" dirty="0" smtClean="0"/>
              <a:t>GRUPA </a:t>
            </a:r>
            <a:r>
              <a:rPr lang="hr-HR" sz="2000" b="1" dirty="0"/>
              <a:t>C – </a:t>
            </a:r>
            <a:r>
              <a:rPr lang="hr-HR" sz="2000" b="1" i="1" dirty="0"/>
              <a:t>Izgradnja/dogradnja sustava vodoopskrbe i odvodnje grada Đurđevca (izvođenje radova u naseljima Đurđevac, Budrovac i </a:t>
            </a:r>
            <a:r>
              <a:rPr lang="hr-HR" sz="2000" b="1" i="1" dirty="0" err="1"/>
              <a:t>Čepelovac</a:t>
            </a:r>
            <a:r>
              <a:rPr lang="hr-HR" sz="2000" b="1" i="1" dirty="0"/>
              <a:t>)</a:t>
            </a:r>
            <a:endParaRPr lang="hr-HR" sz="2000" dirty="0"/>
          </a:p>
          <a:p>
            <a:endParaRPr lang="hr-HR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r>
              <a:rPr lang="hr-HR" i="1" u="sng" dirty="0"/>
              <a:t>Sustav vodoopskrbe: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Izgradnja vodoopskrbnog cjevovoda od planirane </a:t>
            </a:r>
            <a:r>
              <a:rPr lang="hr-HR" dirty="0" smtClean="0"/>
              <a:t>VS </a:t>
            </a:r>
            <a:r>
              <a:rPr lang="hr-HR" dirty="0" err="1" smtClean="0"/>
              <a:t>Čepelovac</a:t>
            </a:r>
            <a:r>
              <a:rPr lang="hr-HR" dirty="0" smtClean="0"/>
              <a:t> do </a:t>
            </a:r>
            <a:r>
              <a:rPr lang="hr-HR" dirty="0"/>
              <a:t>postojeće </a:t>
            </a:r>
            <a:r>
              <a:rPr lang="hr-HR" dirty="0" smtClean="0"/>
              <a:t>VS </a:t>
            </a:r>
            <a:r>
              <a:rPr lang="hr-HR" dirty="0" err="1" smtClean="0"/>
              <a:t>Budrovac</a:t>
            </a:r>
            <a:r>
              <a:rPr lang="hr-HR" dirty="0" smtClean="0"/>
              <a:t> </a:t>
            </a:r>
            <a:r>
              <a:rPr lang="hr-HR" dirty="0"/>
              <a:t>(3.264,66 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Rekonstrukcija vodoopskrbnih cjevovoda u naselju Đurđevac (5.878,84 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Izgradnja 1 (jednog) okna s opremom za regulaciju tlakova u sustavu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dirty="0"/>
              <a:t>Izgradnja </a:t>
            </a:r>
            <a:r>
              <a:rPr lang="hr-HR" dirty="0" smtClean="0"/>
              <a:t>VS </a:t>
            </a:r>
            <a:r>
              <a:rPr lang="hr-HR" dirty="0" err="1" smtClean="0"/>
              <a:t>Čepelovac</a:t>
            </a:r>
            <a:r>
              <a:rPr lang="hr-HR" dirty="0" smtClean="0"/>
              <a:t> </a:t>
            </a:r>
            <a:r>
              <a:rPr lang="hr-HR" dirty="0"/>
              <a:t>(2.500 m3) s crpnom stanicom </a:t>
            </a:r>
            <a:r>
              <a:rPr lang="hr-HR" dirty="0" err="1" smtClean="0"/>
              <a:t>Čepelovac</a:t>
            </a:r>
            <a:endParaRPr lang="hr-H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dirty="0" smtClean="0"/>
              <a:t>Izgradnja kućnih priključaka </a:t>
            </a:r>
            <a:r>
              <a:rPr lang="hr-HR" dirty="0" smtClean="0"/>
              <a:t>na </a:t>
            </a:r>
            <a:r>
              <a:rPr lang="hr-HR" dirty="0"/>
              <a:t>vodoopskrbnu mrežu (600 kom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19758"/>
            <a:ext cx="111985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/>
          </a:p>
          <a:p>
            <a:pPr lvl="0"/>
            <a:r>
              <a:rPr lang="hr-HR" sz="2000" b="1" dirty="0" smtClean="0"/>
              <a:t>GRUPA C</a:t>
            </a:r>
            <a:r>
              <a:rPr lang="hr-HR" sz="2000" dirty="0" smtClean="0"/>
              <a:t> </a:t>
            </a:r>
            <a:r>
              <a:rPr lang="hr-HR" sz="2000" dirty="0"/>
              <a:t>– </a:t>
            </a:r>
            <a:r>
              <a:rPr lang="hr-HR" sz="2000" b="1" i="1" dirty="0"/>
              <a:t>Izgradnja/dogradnja sustava vodoopskrbe i odvodnje grada Đurđevca (izvođenje radova u naseljima Đurđevac, Budrovac i </a:t>
            </a:r>
            <a:r>
              <a:rPr lang="hr-HR" sz="2000" b="1" i="1" dirty="0" err="1"/>
              <a:t>Čepelovac</a:t>
            </a:r>
            <a:r>
              <a:rPr lang="hr-HR" sz="2000" b="1" i="1" dirty="0"/>
              <a:t>)</a:t>
            </a:r>
            <a:endParaRPr lang="hr-HR" sz="2000" dirty="0"/>
          </a:p>
          <a:p>
            <a:endParaRPr lang="hr-HR" sz="2000" dirty="0"/>
          </a:p>
          <a:p>
            <a:r>
              <a:rPr lang="hr-HR" i="1" u="sng" dirty="0" smtClean="0"/>
              <a:t>Sustav odvodnje:</a:t>
            </a:r>
            <a:endParaRPr lang="hr-HR" dirty="0" smtClean="0"/>
          </a:p>
          <a:p>
            <a:r>
              <a:rPr lang="hr-HR" i="1" dirty="0" smtClean="0"/>
              <a:t>▪ </a:t>
            </a:r>
            <a:r>
              <a:rPr lang="hr-HR" dirty="0" smtClean="0"/>
              <a:t>Izgradnja gravitacijskih kanala (9.801,35 m)</a:t>
            </a:r>
          </a:p>
          <a:p>
            <a:r>
              <a:rPr lang="hr-HR" dirty="0" smtClean="0"/>
              <a:t>▪ Izgradnja tlačnih cjevovoda (3.190,05 m)</a:t>
            </a:r>
          </a:p>
          <a:p>
            <a:r>
              <a:rPr lang="hr-HR" dirty="0" smtClean="0"/>
              <a:t>▪ Izgradnja crpnih stanica (3 kom) </a:t>
            </a:r>
          </a:p>
          <a:p>
            <a:pPr lvl="0"/>
            <a:r>
              <a:rPr lang="hr-HR" dirty="0" smtClean="0"/>
              <a:t>▪ Rekonstrukcija preljevnih objekata (6 kom)</a:t>
            </a:r>
          </a:p>
          <a:p>
            <a:pPr lvl="0"/>
            <a:r>
              <a:rPr lang="hr-HR" dirty="0" smtClean="0"/>
              <a:t>▪ </a:t>
            </a:r>
            <a:r>
              <a:rPr lang="hr-HR" dirty="0" smtClean="0"/>
              <a:t>Izgradnja kućnih priključaka </a:t>
            </a:r>
            <a:r>
              <a:rPr lang="hr-HR" dirty="0" smtClean="0"/>
              <a:t>na kanalizacijsku mrežu (278 kom)</a:t>
            </a:r>
          </a:p>
          <a:p>
            <a:endParaRPr lang="hr-HR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00996"/>
            <a:ext cx="11198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/>
          </a:p>
          <a:p>
            <a:pPr lvl="0"/>
            <a:r>
              <a:rPr lang="hr-HR" sz="2000" b="1" dirty="0" smtClean="0"/>
              <a:t>GRUPA </a:t>
            </a:r>
            <a:r>
              <a:rPr lang="hr-HR" sz="2000" b="1" dirty="0"/>
              <a:t>C </a:t>
            </a:r>
            <a:r>
              <a:rPr lang="hr-HR" sz="2000" dirty="0"/>
              <a:t>– </a:t>
            </a:r>
            <a:r>
              <a:rPr lang="hr-HR" sz="2000" b="1" i="1" dirty="0"/>
              <a:t>Izgradnja/dogradnja sustava vodoopskrbe i odvodnje grada Đurđevca (izvođenje radova u naseljima Đurđevac, Budrovac i </a:t>
            </a:r>
            <a:r>
              <a:rPr lang="hr-HR" sz="2000" b="1" i="1" dirty="0" err="1"/>
              <a:t>Čepelovac</a:t>
            </a:r>
            <a:r>
              <a:rPr lang="hr-HR" sz="2000" b="1" i="1" dirty="0"/>
              <a:t>)</a:t>
            </a:r>
            <a:endParaRPr lang="hr-HR" sz="2000" dirty="0"/>
          </a:p>
          <a:p>
            <a:endParaRPr lang="hr-HR" dirty="0"/>
          </a:p>
          <a:p>
            <a:r>
              <a:rPr lang="hr-HR" dirty="0"/>
              <a:t>Izvođenje radova na terenu</a:t>
            </a:r>
            <a:r>
              <a:rPr lang="en-GB" dirty="0" smtClean="0"/>
              <a:t>/</a:t>
            </a:r>
            <a:r>
              <a:rPr lang="hr-HR" dirty="0" smtClean="0"/>
              <a:t>plan: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C1 – Fekalna </a:t>
            </a:r>
            <a:r>
              <a:rPr lang="hr-HR" dirty="0"/>
              <a:t>kanalizacija naselja </a:t>
            </a:r>
            <a:r>
              <a:rPr lang="hr-HR" dirty="0" err="1"/>
              <a:t>Budrovac</a:t>
            </a:r>
            <a:r>
              <a:rPr lang="hr-HR" dirty="0"/>
              <a:t> i </a:t>
            </a:r>
            <a:r>
              <a:rPr lang="hr-HR" dirty="0" err="1"/>
              <a:t>Čepelovac</a:t>
            </a:r>
            <a:r>
              <a:rPr lang="hr-HR" dirty="0"/>
              <a:t>:</a:t>
            </a:r>
            <a:r>
              <a:rPr lang="en-GB" dirty="0"/>
              <a:t> </a:t>
            </a:r>
            <a:r>
              <a:rPr lang="hr-HR" dirty="0" smtClean="0"/>
              <a:t>3/2022 – 12/2023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C2 – Dogradnja </a:t>
            </a:r>
            <a:r>
              <a:rPr lang="hr-HR" dirty="0"/>
              <a:t>kanalizacije naselja Đurđevac: </a:t>
            </a:r>
            <a:r>
              <a:rPr lang="hr-HR" dirty="0" smtClean="0"/>
              <a:t>12/2021 – 5/2023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C3 – Izgradnja </a:t>
            </a:r>
            <a:r>
              <a:rPr lang="hr-HR" dirty="0"/>
              <a:t>dijelova vodoopskrbnog sustava u naselju </a:t>
            </a:r>
            <a:r>
              <a:rPr lang="hr-HR" dirty="0" smtClean="0"/>
              <a:t>Đurđevac </a:t>
            </a:r>
          </a:p>
          <a:p>
            <a:r>
              <a:rPr lang="hr-HR" dirty="0"/>
              <a:t> </a:t>
            </a:r>
            <a:r>
              <a:rPr lang="hr-HR" dirty="0" smtClean="0"/>
              <a:t>             i </a:t>
            </a:r>
            <a:r>
              <a:rPr lang="hr-HR" dirty="0"/>
              <a:t>spojni cjevovod VS </a:t>
            </a:r>
            <a:r>
              <a:rPr lang="hr-HR" dirty="0" err="1"/>
              <a:t>Budrovac</a:t>
            </a:r>
            <a:r>
              <a:rPr lang="hr-HR" dirty="0"/>
              <a:t>-VS </a:t>
            </a:r>
            <a:r>
              <a:rPr lang="hr-HR" dirty="0" err="1"/>
              <a:t>Čepelovac</a:t>
            </a:r>
            <a:r>
              <a:rPr lang="hr-HR" dirty="0"/>
              <a:t>: </a:t>
            </a:r>
            <a:r>
              <a:rPr lang="hr-HR" dirty="0" smtClean="0"/>
              <a:t>3/2022 – 4/2024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C4 – Izgradnja </a:t>
            </a:r>
            <a:r>
              <a:rPr lang="hr-HR" dirty="0"/>
              <a:t>vodospreme i crpne stanice </a:t>
            </a:r>
            <a:r>
              <a:rPr lang="hr-HR" dirty="0" err="1" smtClean="0"/>
              <a:t>Čepelovac</a:t>
            </a:r>
            <a:r>
              <a:rPr lang="hr-HR" dirty="0" smtClean="0"/>
              <a:t>: 3/2022 – 05/2024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vodovodni </a:t>
            </a:r>
            <a:r>
              <a:rPr lang="hr-HR" dirty="0"/>
              <a:t>kućni </a:t>
            </a:r>
            <a:r>
              <a:rPr lang="hr-HR" dirty="0" smtClean="0"/>
              <a:t>priključci: 6/2022 – 8/2023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00996"/>
            <a:ext cx="111985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en-GB" sz="800" dirty="0"/>
          </a:p>
          <a:p>
            <a:pPr lvl="0"/>
            <a:r>
              <a:rPr lang="hr-HR" sz="2000" b="1" dirty="0"/>
              <a:t>GRUPA </a:t>
            </a:r>
            <a:r>
              <a:rPr lang="en-GB" sz="2000" b="1" dirty="0"/>
              <a:t>D</a:t>
            </a:r>
            <a:r>
              <a:rPr lang="hr-HR" sz="2000" b="1" dirty="0"/>
              <a:t> – </a:t>
            </a:r>
            <a:r>
              <a:rPr lang="hr-HR" sz="2000" b="1" i="1" dirty="0"/>
              <a:t>Vodoopskrba i odvodnja Općine Ferdinandovac</a:t>
            </a:r>
            <a:endParaRPr lang="en-GB" sz="2000" b="1" i="1" dirty="0"/>
          </a:p>
          <a:p>
            <a:pPr lvl="0"/>
            <a:endParaRPr lang="hr-HR" dirty="0"/>
          </a:p>
          <a:p>
            <a:pPr lvl="0"/>
            <a:r>
              <a:rPr lang="hr-HR" sz="2000" dirty="0"/>
              <a:t>VRIJED</a:t>
            </a:r>
            <a:r>
              <a:rPr lang="en-GB" sz="2000" dirty="0"/>
              <a:t>N</a:t>
            </a:r>
            <a:r>
              <a:rPr lang="hr-HR" sz="2000" dirty="0"/>
              <a:t>OST UGOVORA: </a:t>
            </a:r>
            <a:r>
              <a:rPr lang="pl-PL" sz="2000" dirty="0"/>
              <a:t>21.337.929,70 </a:t>
            </a:r>
            <a:r>
              <a:rPr lang="hr-HR" sz="2000" dirty="0"/>
              <a:t>HRK BEZ PDV-a</a:t>
            </a:r>
          </a:p>
          <a:p>
            <a:r>
              <a:rPr lang="hr-HR" sz="2000" dirty="0"/>
              <a:t>IZVOĐAČ: BISTRA d.o.o. ĐURĐEVAC</a:t>
            </a:r>
          </a:p>
          <a:p>
            <a:endParaRPr lang="en-GB" sz="2000" dirty="0"/>
          </a:p>
          <a:p>
            <a:r>
              <a:rPr lang="hr-HR" sz="2000" dirty="0"/>
              <a:t>Potpisivanje ugovora: 2.12.2021.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8" y="5770461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82" y="5916641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83989" y="5752284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832577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049" y="5676104"/>
            <a:ext cx="1047751" cy="758079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xmlns="" id="{D899F8BD-4395-4BD2-ADAE-A4816DF55469}"/>
              </a:ext>
            </a:extLst>
          </p:cNvPr>
          <p:cNvSpPr txBox="1">
            <a:spLocks/>
          </p:cNvSpPr>
          <p:nvPr/>
        </p:nvSpPr>
        <p:spPr>
          <a:xfrm>
            <a:off x="360000" y="1008000"/>
            <a:ext cx="11160000" cy="7017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F4DEE2-B39D-4395-A4AD-D41185E6BF30}"/>
              </a:ext>
            </a:extLst>
          </p:cNvPr>
          <p:cNvSpPr txBox="1"/>
          <p:nvPr/>
        </p:nvSpPr>
        <p:spPr>
          <a:xfrm>
            <a:off x="839652" y="1738044"/>
            <a:ext cx="1103295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NAZIV PROJEKTA: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0055A7"/>
                </a:solidFill>
                <a:effectLst/>
                <a:uLnTx/>
                <a:uFillTx/>
              </a:rPr>
              <a:t>IZGRADNJA VODNOKOMUNALNE INFRASTRUKTURE AGLOMERACIJA ĐURĐEVAC, VIRJE, FERDINANDOVAC I PODRAVSKE SESVETE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UKUPN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TROŠKOVI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PROJEKTA: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 </a:t>
            </a:r>
            <a:r>
              <a:rPr lang="hr-HR" dirty="0">
                <a:solidFill>
                  <a:srgbClr val="333333"/>
                </a:solidFill>
              </a:rPr>
              <a:t>282.013.010,84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HRK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BEZ</a:t>
            </a:r>
            <a:r>
              <a:rPr kumimoji="0" lang="hr-HR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PDV-a / 352.516.263,55 HRK SA PDV-om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BESPOVRATNA SREDSTVA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EU: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 </a:t>
            </a:r>
            <a:r>
              <a:rPr lang="hr-HR" dirty="0">
                <a:solidFill>
                  <a:srgbClr val="333333"/>
                </a:solidFill>
              </a:rPr>
              <a:t>196.280.281,42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HRK (</a:t>
            </a:r>
            <a:r>
              <a:rPr lang="hr-HR" dirty="0">
                <a:solidFill>
                  <a:srgbClr val="333333"/>
                </a:solidFill>
              </a:rPr>
              <a:t>69,60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%)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NACIONALNA SREDSTVA: </a:t>
            </a:r>
            <a:r>
              <a:rPr lang="hr-HR" dirty="0">
                <a:solidFill>
                  <a:srgbClr val="333333"/>
                </a:solidFill>
              </a:rPr>
              <a:t>85.732.729,42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HRK (3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0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4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0 %)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solidFill>
                  <a:srgbClr val="333333"/>
                </a:solidFill>
              </a:rPr>
              <a:t>DRŽAVNI PRORAČUN    40.007.178,19 HRK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HRVATSKE</a:t>
            </a:r>
            <a:r>
              <a:rPr kumimoji="0" lang="hr-HR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VODE            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40.007.178,19 </a:t>
            </a:r>
            <a:r>
              <a:rPr kumimoji="0" lang="hr-HR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HRK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baseline="0" dirty="0">
                <a:solidFill>
                  <a:srgbClr val="333333"/>
                </a:solidFill>
              </a:rPr>
              <a:t>JLS</a:t>
            </a:r>
            <a:r>
              <a:rPr lang="hr-HR" dirty="0">
                <a:solidFill>
                  <a:srgbClr val="333333"/>
                </a:solidFill>
              </a:rPr>
              <a:t>                                 </a:t>
            </a:r>
            <a:r>
              <a:rPr lang="hr-HR" dirty="0" smtClean="0">
                <a:solidFill>
                  <a:srgbClr val="333333"/>
                </a:solidFill>
              </a:rPr>
              <a:t>     </a:t>
            </a:r>
            <a:r>
              <a:rPr lang="hr-HR" dirty="0">
                <a:solidFill>
                  <a:srgbClr val="333333"/>
                </a:solidFill>
              </a:rPr>
              <a:t>5.718.373,04 HRK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PREDVIĐENO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TRAJANJE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PROVEDBE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PROJEKTA: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 do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31.12.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2023.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IZVOR FINANCIRANJA: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 Kohezijski fond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56F209-BF0C-4B80-A935-168E2177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6" y="589411"/>
            <a:ext cx="10515600" cy="1325563"/>
          </a:xfrm>
        </p:spPr>
        <p:txBody>
          <a:bodyPr/>
          <a:lstStyle/>
          <a:p>
            <a:r>
              <a:rPr lang="hr-HR" dirty="0"/>
              <a:t>O projektu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00996"/>
            <a:ext cx="1119859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en-GB" sz="800" dirty="0"/>
          </a:p>
          <a:p>
            <a:pPr lvl="0"/>
            <a:r>
              <a:rPr lang="hr-HR" sz="2000" b="1" dirty="0"/>
              <a:t>GRUPA </a:t>
            </a:r>
            <a:r>
              <a:rPr lang="en-GB" sz="2000" b="1" dirty="0"/>
              <a:t>D</a:t>
            </a:r>
            <a:r>
              <a:rPr lang="hr-HR" sz="2000" b="1" dirty="0"/>
              <a:t> </a:t>
            </a:r>
            <a:r>
              <a:rPr lang="hr-HR" sz="2000" dirty="0"/>
              <a:t>– </a:t>
            </a:r>
            <a:r>
              <a:rPr lang="hr-HR" sz="2000" b="1" i="1" dirty="0"/>
              <a:t>Vodoopskrba i odvodnja Općine Ferdinandovac</a:t>
            </a:r>
            <a:endParaRPr lang="en-GB" sz="2000" b="1" i="1" dirty="0"/>
          </a:p>
          <a:p>
            <a:endParaRPr lang="hr-HR" sz="800" dirty="0" smtClean="0">
              <a:highlight>
                <a:srgbClr val="FFFF00"/>
              </a:highlight>
            </a:endParaRPr>
          </a:p>
          <a:p>
            <a:r>
              <a:rPr lang="hr-HR" i="1" u="sng" dirty="0"/>
              <a:t>Sustav vodoopskrbe</a:t>
            </a:r>
            <a:endParaRPr lang="hr-HR" dirty="0"/>
          </a:p>
          <a:p>
            <a:r>
              <a:rPr lang="hr-HR" dirty="0"/>
              <a:t>▪ </a:t>
            </a:r>
            <a:r>
              <a:rPr lang="hr-HR" dirty="0" smtClean="0"/>
              <a:t>Izgradnja kućnih priključaka </a:t>
            </a:r>
            <a:r>
              <a:rPr lang="hr-HR" dirty="0"/>
              <a:t>na vodoopskrbnu mrežu (476 kom) </a:t>
            </a:r>
          </a:p>
          <a:p>
            <a:r>
              <a:rPr lang="hr-HR" dirty="0"/>
              <a:t>▪ Izgradnja </a:t>
            </a:r>
            <a:r>
              <a:rPr lang="hr-HR" dirty="0" smtClean="0"/>
              <a:t>jednog okna </a:t>
            </a:r>
            <a:r>
              <a:rPr lang="hr-HR" dirty="0"/>
              <a:t>s opremom za regulaciju tlaka u sustavu</a:t>
            </a:r>
          </a:p>
          <a:p>
            <a:endParaRPr lang="hr-HR" dirty="0">
              <a:highlight>
                <a:srgbClr val="FFFF00"/>
              </a:highlight>
            </a:endParaRPr>
          </a:p>
          <a:p>
            <a:r>
              <a:rPr lang="hr-HR" i="1" u="sng" dirty="0"/>
              <a:t>Sustav odvodnje</a:t>
            </a:r>
            <a:endParaRPr lang="hr-HR" dirty="0"/>
          </a:p>
          <a:p>
            <a:r>
              <a:rPr lang="hr-HR" i="1" dirty="0"/>
              <a:t>▪ </a:t>
            </a:r>
            <a:r>
              <a:rPr lang="hr-HR" dirty="0"/>
              <a:t>Izgradnja gravitacijskih kanala (6.404,41 m)</a:t>
            </a:r>
          </a:p>
          <a:p>
            <a:r>
              <a:rPr lang="hr-HR" dirty="0"/>
              <a:t>▪ Izgradnja tlačnih cjevovoda (</a:t>
            </a:r>
            <a:r>
              <a:rPr lang="hr-HR" dirty="0" smtClean="0"/>
              <a:t>417,38 </a:t>
            </a:r>
            <a:r>
              <a:rPr lang="hr-HR" dirty="0"/>
              <a:t>m)</a:t>
            </a:r>
          </a:p>
          <a:p>
            <a:r>
              <a:rPr lang="hr-HR" dirty="0"/>
              <a:t>▪ Izvedba crpnih stanica (2 kom) </a:t>
            </a:r>
          </a:p>
          <a:p>
            <a:r>
              <a:rPr lang="hr-HR" dirty="0"/>
              <a:t>▪ Izgradnja </a:t>
            </a:r>
            <a:r>
              <a:rPr lang="hr-HR" dirty="0" smtClean="0"/>
              <a:t>kućnih priključaka </a:t>
            </a:r>
            <a:r>
              <a:rPr lang="hr-HR" dirty="0"/>
              <a:t>na kanalizacijsku mrežu (531 kom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00996"/>
            <a:ext cx="111985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/>
          </a:p>
          <a:p>
            <a:pPr lvl="0"/>
            <a:r>
              <a:rPr lang="hr-HR" sz="2000" b="1" dirty="0"/>
              <a:t>GRUPA E</a:t>
            </a:r>
            <a:r>
              <a:rPr lang="hr-HR" b="1" dirty="0"/>
              <a:t> </a:t>
            </a:r>
            <a:r>
              <a:rPr lang="hr-HR" sz="2000" b="1" dirty="0"/>
              <a:t>– </a:t>
            </a:r>
            <a:r>
              <a:rPr lang="hr-HR" sz="2000" b="1" i="1" dirty="0"/>
              <a:t>Izgradnja sustava vodoopskrbe i odvodnje općine Kloštar Podravski (izvođenje radova u naseljima Kloštar Podravski, </a:t>
            </a:r>
            <a:r>
              <a:rPr lang="hr-HR" sz="2000" b="1" i="1" dirty="0" err="1"/>
              <a:t>Budančevica</a:t>
            </a:r>
            <a:r>
              <a:rPr lang="hr-HR" sz="2000" b="1" i="1" dirty="0"/>
              <a:t>, </a:t>
            </a:r>
            <a:r>
              <a:rPr lang="hr-HR" sz="2000" b="1" i="1" dirty="0" err="1"/>
              <a:t>Prugovac</a:t>
            </a:r>
            <a:r>
              <a:rPr lang="hr-HR" sz="2000" b="1" i="1" dirty="0"/>
              <a:t>, </a:t>
            </a:r>
            <a:r>
              <a:rPr lang="hr-HR" sz="2000" b="1" i="1" dirty="0" err="1"/>
              <a:t>Kozarevac</a:t>
            </a:r>
            <a:r>
              <a:rPr lang="hr-HR" sz="2000" b="1" i="1" dirty="0"/>
              <a:t>, Podravske Sesvete)</a:t>
            </a:r>
            <a:endParaRPr lang="hr-HR" sz="2000" dirty="0"/>
          </a:p>
          <a:p>
            <a:endParaRPr lang="hr-HR" sz="2000" dirty="0"/>
          </a:p>
          <a:p>
            <a:r>
              <a:rPr lang="hr-HR" dirty="0"/>
              <a:t>VRIJED</a:t>
            </a:r>
            <a:r>
              <a:rPr lang="en-GB" dirty="0"/>
              <a:t>N</a:t>
            </a:r>
            <a:r>
              <a:rPr lang="hr-HR" dirty="0"/>
              <a:t>OST UGOVORA: </a:t>
            </a:r>
            <a:r>
              <a:rPr lang="hr-HR" b="1" dirty="0"/>
              <a:t>122.593.646,76</a:t>
            </a:r>
            <a:r>
              <a:rPr lang="hr-HR" dirty="0"/>
              <a:t>  HRK BEZ PDV-a</a:t>
            </a:r>
          </a:p>
          <a:p>
            <a:r>
              <a:rPr lang="hr-HR" dirty="0"/>
              <a:t>IZVOĐAČ: BISTRA d.o.o. </a:t>
            </a:r>
            <a:r>
              <a:rPr lang="hr-HR" dirty="0" smtClean="0"/>
              <a:t>ĐURĐEVAC</a:t>
            </a:r>
          </a:p>
          <a:p>
            <a:endParaRPr lang="hr-HR" dirty="0"/>
          </a:p>
          <a:p>
            <a:r>
              <a:rPr lang="pl-PL" dirty="0"/>
              <a:t>Ugovor </a:t>
            </a:r>
            <a:r>
              <a:rPr lang="pl-PL" dirty="0" smtClean="0"/>
              <a:t>potpisan: </a:t>
            </a:r>
            <a:r>
              <a:rPr lang="hr-HR" dirty="0" smtClean="0"/>
              <a:t>20.8.2021</a:t>
            </a:r>
            <a:r>
              <a:rPr lang="hr-HR" dirty="0"/>
              <a:t>.</a:t>
            </a:r>
            <a:endParaRPr lang="pl-PL" dirty="0"/>
          </a:p>
          <a:p>
            <a:r>
              <a:rPr lang="hr-HR" dirty="0"/>
              <a:t>U</a:t>
            </a:r>
            <a:r>
              <a:rPr lang="hr-HR" dirty="0" smtClean="0"/>
              <a:t>vođenje </a:t>
            </a:r>
            <a:r>
              <a:rPr lang="hr-HR" dirty="0"/>
              <a:t>u </a:t>
            </a:r>
            <a:r>
              <a:rPr lang="hr-HR" dirty="0" smtClean="0"/>
              <a:t>posao: 9.9.2021.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00996"/>
            <a:ext cx="111985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/>
          </a:p>
          <a:p>
            <a:pPr lvl="0"/>
            <a:r>
              <a:rPr lang="hr-HR" sz="2000" b="1" dirty="0" smtClean="0"/>
              <a:t>GRUPA </a:t>
            </a:r>
            <a:r>
              <a:rPr lang="hr-HR" sz="2000" b="1" dirty="0"/>
              <a:t>E</a:t>
            </a:r>
            <a:r>
              <a:rPr lang="hr-HR" sz="2000" dirty="0"/>
              <a:t> – </a:t>
            </a:r>
            <a:r>
              <a:rPr lang="hr-HR" sz="2000" b="1" i="1" dirty="0"/>
              <a:t>Izgradnja sustava vodoopskrbe i odvodnje općine Kloštar Podravski (izvođenje radova u naseljima Kloštar Podravski, </a:t>
            </a:r>
            <a:r>
              <a:rPr lang="hr-HR" sz="2000" b="1" i="1" dirty="0" err="1"/>
              <a:t>Budančevica</a:t>
            </a:r>
            <a:r>
              <a:rPr lang="hr-HR" sz="2000" b="1" i="1" dirty="0"/>
              <a:t>, </a:t>
            </a:r>
            <a:r>
              <a:rPr lang="hr-HR" sz="2000" b="1" i="1" dirty="0" err="1"/>
              <a:t>Prugovac</a:t>
            </a:r>
            <a:r>
              <a:rPr lang="hr-HR" sz="2000" b="1" i="1" dirty="0"/>
              <a:t>, </a:t>
            </a:r>
            <a:r>
              <a:rPr lang="hr-HR" sz="2000" b="1" i="1" dirty="0" err="1"/>
              <a:t>Kozarevac</a:t>
            </a:r>
            <a:r>
              <a:rPr lang="hr-HR" sz="2000" b="1" i="1" dirty="0"/>
              <a:t>, Podravske Sesvete)</a:t>
            </a:r>
            <a:endParaRPr lang="hr-HR" sz="2000" dirty="0"/>
          </a:p>
          <a:p>
            <a:endParaRPr lang="hr-HR" sz="800" dirty="0"/>
          </a:p>
          <a:p>
            <a:r>
              <a:rPr lang="hr-HR" sz="1600" i="1" u="sng" dirty="0"/>
              <a:t>Sustav </a:t>
            </a:r>
            <a:r>
              <a:rPr lang="hr-HR" sz="1600" i="1" u="sng" dirty="0" smtClean="0"/>
              <a:t>vodoopskrbe</a:t>
            </a:r>
            <a:endParaRPr lang="hr-HR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sekundarnih vodoopskrbnih cjevovoda (23.640,00 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</a:t>
            </a:r>
            <a:r>
              <a:rPr lang="hr-HR" sz="1600" dirty="0" smtClean="0"/>
              <a:t>kućnih priključaka </a:t>
            </a:r>
            <a:r>
              <a:rPr lang="hr-HR" sz="1600" dirty="0"/>
              <a:t>za vodoopskrbnu mrežu (1.481 kom)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</a:t>
            </a:r>
            <a:r>
              <a:rPr lang="hr-HR" sz="1600" dirty="0"/>
              <a:t>3 (tri) okna s opremom za regulaciju tlakova u </a:t>
            </a:r>
            <a:r>
              <a:rPr lang="hr-HR" sz="1600" dirty="0" smtClean="0"/>
              <a:t>sustavu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800" dirty="0"/>
          </a:p>
          <a:p>
            <a:r>
              <a:rPr lang="hr-HR" sz="1600" i="1" u="sng" dirty="0"/>
              <a:t>Sustav </a:t>
            </a:r>
            <a:r>
              <a:rPr lang="hr-HR" sz="1600" i="1" u="sng" dirty="0" smtClean="0"/>
              <a:t>odvodnje</a:t>
            </a:r>
            <a:endParaRPr lang="hr-H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</a:t>
            </a:r>
            <a:r>
              <a:rPr lang="hr-HR" sz="1600" dirty="0"/>
              <a:t>gravitacijskih kanala (31.032,19 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</a:t>
            </a:r>
            <a:r>
              <a:rPr lang="hr-HR" sz="1600" dirty="0"/>
              <a:t>tlačnih cjevovoda (6.984,02 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 </a:t>
            </a:r>
            <a:r>
              <a:rPr lang="hr-HR" sz="1600" dirty="0"/>
              <a:t>crpnih stanica (10 kom)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 smtClean="0"/>
              <a:t>Izgradnja </a:t>
            </a:r>
            <a:r>
              <a:rPr lang="hr-HR" sz="1600" dirty="0" smtClean="0"/>
              <a:t>kućnih priključaka </a:t>
            </a:r>
            <a:r>
              <a:rPr lang="hr-HR" sz="1600" dirty="0"/>
              <a:t>na kanalizacijsku mrežu (1.563 kom</a:t>
            </a:r>
            <a:r>
              <a:rPr lang="hr-HR" sz="1600" dirty="0" smtClean="0"/>
              <a:t>)</a:t>
            </a:r>
            <a:endParaRPr lang="hr-H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791434"/>
            <a:ext cx="111985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endParaRPr lang="en-GB" sz="800" dirty="0"/>
          </a:p>
          <a:p>
            <a:r>
              <a:rPr lang="hr-HR" sz="2000" b="1" dirty="0"/>
              <a:t>GRUPA E – </a:t>
            </a:r>
            <a:r>
              <a:rPr lang="hr-HR" sz="2000" b="1" i="1" dirty="0"/>
              <a:t>Izgradnja sustava vodoopskrbe i odvodnje općine Kloštar Podravski (izvođenje radova u naseljima Kloštar Podravski, </a:t>
            </a:r>
            <a:r>
              <a:rPr lang="hr-HR" sz="2000" b="1" i="1" dirty="0" err="1"/>
              <a:t>Budančevica</a:t>
            </a:r>
            <a:r>
              <a:rPr lang="hr-HR" sz="2000" b="1" i="1" dirty="0"/>
              <a:t>, </a:t>
            </a:r>
            <a:r>
              <a:rPr lang="hr-HR" sz="2000" b="1" i="1" dirty="0" err="1"/>
              <a:t>Prugovac</a:t>
            </a:r>
            <a:r>
              <a:rPr lang="hr-HR" sz="2000" b="1" i="1" dirty="0"/>
              <a:t>, </a:t>
            </a:r>
            <a:r>
              <a:rPr lang="hr-HR" sz="2000" b="1" i="1" dirty="0" err="1"/>
              <a:t>Kozarevac</a:t>
            </a:r>
            <a:r>
              <a:rPr lang="hr-HR" sz="2000" b="1" i="1" dirty="0"/>
              <a:t>, Podravske Sesvete)</a:t>
            </a:r>
          </a:p>
          <a:p>
            <a:endParaRPr lang="en-GB" sz="2000" dirty="0"/>
          </a:p>
          <a:p>
            <a:r>
              <a:rPr lang="hr-HR" dirty="0"/>
              <a:t>Izvođenje radova na terenu</a:t>
            </a:r>
            <a:r>
              <a:rPr lang="en-GB" dirty="0" smtClean="0"/>
              <a:t>/</a:t>
            </a:r>
            <a:r>
              <a:rPr lang="hr-HR" dirty="0" smtClean="0"/>
              <a:t>plan: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E1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err="1" smtClean="0"/>
              <a:t>Fekalna</a:t>
            </a:r>
            <a:r>
              <a:rPr lang="en-GB" dirty="0" smtClean="0"/>
              <a:t> </a:t>
            </a:r>
            <a:r>
              <a:rPr lang="en-GB" dirty="0" err="1"/>
              <a:t>kanalizacija</a:t>
            </a:r>
            <a:r>
              <a:rPr lang="en-GB" dirty="0"/>
              <a:t> </a:t>
            </a:r>
            <a:r>
              <a:rPr lang="en-GB" dirty="0" err="1"/>
              <a:t>Kloštar</a:t>
            </a:r>
            <a:r>
              <a:rPr lang="en-GB" dirty="0"/>
              <a:t> </a:t>
            </a:r>
            <a:r>
              <a:rPr lang="en-GB" dirty="0" err="1"/>
              <a:t>Podravski</a:t>
            </a:r>
            <a:r>
              <a:rPr lang="en-GB" dirty="0"/>
              <a:t>, </a:t>
            </a:r>
            <a:r>
              <a:rPr lang="en-GB" dirty="0" err="1" smtClean="0"/>
              <a:t>Budačev</a:t>
            </a:r>
            <a:r>
              <a:rPr lang="hr-HR" dirty="0" err="1" smtClean="0"/>
              <a:t>ica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Prugovac</a:t>
            </a:r>
            <a:r>
              <a:rPr lang="en-GB" dirty="0"/>
              <a:t>: </a:t>
            </a:r>
            <a:r>
              <a:rPr lang="en-GB" dirty="0" smtClean="0"/>
              <a:t>1/2022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smtClean="0"/>
              <a:t>6/2024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E2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err="1" smtClean="0"/>
              <a:t>Fekalna</a:t>
            </a:r>
            <a:r>
              <a:rPr lang="en-GB" dirty="0" smtClean="0"/>
              <a:t> </a:t>
            </a:r>
            <a:r>
              <a:rPr lang="en-GB" dirty="0" err="1"/>
              <a:t>kanalizacija</a:t>
            </a:r>
            <a:r>
              <a:rPr lang="en-GB" dirty="0"/>
              <a:t> </a:t>
            </a:r>
            <a:r>
              <a:rPr lang="en-GB" dirty="0" err="1"/>
              <a:t>Kozarevac</a:t>
            </a:r>
            <a:r>
              <a:rPr lang="en-GB" dirty="0"/>
              <a:t>: </a:t>
            </a:r>
            <a:r>
              <a:rPr lang="en-GB" dirty="0" smtClean="0"/>
              <a:t>6/2022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smtClean="0"/>
              <a:t>10/2023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E3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err="1" smtClean="0"/>
              <a:t>Izgradnja</a:t>
            </a:r>
            <a:r>
              <a:rPr lang="en-GB" dirty="0" smtClean="0"/>
              <a:t> </a:t>
            </a:r>
            <a:r>
              <a:rPr lang="en-GB" dirty="0" err="1"/>
              <a:t>vodoopskrbe</a:t>
            </a:r>
            <a:r>
              <a:rPr lang="en-GB" dirty="0"/>
              <a:t> </a:t>
            </a:r>
            <a:r>
              <a:rPr lang="en-GB" dirty="0" err="1"/>
              <a:t>mreže</a:t>
            </a:r>
            <a:r>
              <a:rPr lang="en-GB" dirty="0"/>
              <a:t> </a:t>
            </a:r>
            <a:r>
              <a:rPr lang="en-GB" dirty="0" err="1"/>
              <a:t>naselja</a:t>
            </a:r>
            <a:r>
              <a:rPr lang="en-GB" dirty="0"/>
              <a:t> </a:t>
            </a:r>
            <a:r>
              <a:rPr lang="en-GB" dirty="0" err="1" smtClean="0"/>
              <a:t>Kozarevac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en-GB" dirty="0" smtClean="0"/>
              <a:t> </a:t>
            </a:r>
            <a:r>
              <a:rPr lang="en-GB" dirty="0" err="1"/>
              <a:t>Prugovac</a:t>
            </a:r>
            <a:r>
              <a:rPr lang="en-GB" dirty="0"/>
              <a:t>: </a:t>
            </a:r>
            <a:r>
              <a:rPr lang="en-GB" dirty="0" smtClean="0"/>
              <a:t>3/2022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smtClean="0"/>
              <a:t>3/2024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E4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err="1" smtClean="0"/>
              <a:t>Radovi</a:t>
            </a:r>
            <a:r>
              <a:rPr lang="en-GB" dirty="0" smtClean="0"/>
              <a:t> </a:t>
            </a:r>
            <a:r>
              <a:rPr lang="en-GB" dirty="0" err="1" smtClean="0"/>
              <a:t>vodoopskrbne</a:t>
            </a:r>
            <a:r>
              <a:rPr lang="en-GB" dirty="0" smtClean="0"/>
              <a:t> </a:t>
            </a:r>
            <a:r>
              <a:rPr lang="en-GB" dirty="0" err="1" smtClean="0"/>
              <a:t>mreže</a:t>
            </a:r>
            <a:r>
              <a:rPr lang="en-GB" dirty="0" smtClean="0"/>
              <a:t>:</a:t>
            </a:r>
            <a:r>
              <a:rPr lang="hr-HR" dirty="0" smtClean="0"/>
              <a:t> </a:t>
            </a:r>
            <a:r>
              <a:rPr lang="en-GB" dirty="0" smtClean="0"/>
              <a:t>1/2022</a:t>
            </a:r>
            <a:r>
              <a:rPr lang="hr-HR" dirty="0" smtClean="0"/>
              <a:t> </a:t>
            </a:r>
            <a:r>
              <a:rPr lang="en-GB" dirty="0" smtClean="0"/>
              <a:t>–</a:t>
            </a:r>
            <a:r>
              <a:rPr lang="hr-HR" dirty="0" smtClean="0"/>
              <a:t> </a:t>
            </a:r>
            <a:r>
              <a:rPr lang="en-GB" dirty="0" smtClean="0"/>
              <a:t>3/2024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488731" y="1755616"/>
            <a:ext cx="117032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AKTIVNOST 2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Projektiranje i Izgradnja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i dogradnja 2 uređaja za pročišćavanje otpadnih </a:t>
            </a:r>
            <a:r>
              <a:rPr lang="hr-H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voda</a:t>
            </a:r>
          </a:p>
          <a:p>
            <a:endParaRPr lang="en-GB" sz="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b="1" dirty="0" smtClean="0">
                <a:solidFill>
                  <a:srgbClr val="333333"/>
                </a:solidFill>
              </a:rPr>
              <a:t>Radovi </a:t>
            </a:r>
            <a:r>
              <a:rPr lang="hr-HR" sz="2000" b="1" dirty="0">
                <a:solidFill>
                  <a:srgbClr val="333333"/>
                </a:solidFill>
              </a:rPr>
              <a:t>na dogradnji i rekonstrukciji uređaja za pročišćavanje otpadnih voda UPOV Virje i  UPOV Podravske Sesvete, izgradnja uređaja za pročišćavanje otpadnih voda UPOV Ferdinandovac</a:t>
            </a:r>
          </a:p>
          <a:p>
            <a:endParaRPr lang="hr-HR" sz="2000" dirty="0" smtClean="0">
              <a:solidFill>
                <a:srgbClr val="333333"/>
              </a:solidFill>
            </a:endParaRPr>
          </a:p>
          <a:p>
            <a:r>
              <a:rPr lang="hr-HR" sz="2000" dirty="0" smtClean="0">
                <a:solidFill>
                  <a:srgbClr val="333333"/>
                </a:solidFill>
              </a:rPr>
              <a:t>VRIJED</a:t>
            </a:r>
            <a:r>
              <a:rPr lang="en-GB" sz="2000" dirty="0">
                <a:solidFill>
                  <a:srgbClr val="333333"/>
                </a:solidFill>
              </a:rPr>
              <a:t>N</a:t>
            </a:r>
            <a:r>
              <a:rPr lang="hr-HR" sz="2000" dirty="0">
                <a:solidFill>
                  <a:srgbClr val="333333"/>
                </a:solidFill>
              </a:rPr>
              <a:t>OST UGOVORA: 35.981.200,00 HRK BEZ PDV-a</a:t>
            </a:r>
          </a:p>
          <a:p>
            <a:endParaRPr lang="hr-HR" sz="2000" dirty="0" smtClean="0">
              <a:solidFill>
                <a:srgbClr val="333333"/>
              </a:solidFill>
            </a:endParaRPr>
          </a:p>
          <a:p>
            <a:r>
              <a:rPr lang="hr-HR" sz="2000" dirty="0" smtClean="0">
                <a:solidFill>
                  <a:srgbClr val="333333"/>
                </a:solidFill>
              </a:rPr>
              <a:t>IZVOĐAČ</a:t>
            </a:r>
            <a:r>
              <a:rPr lang="hr-HR" sz="2000" dirty="0">
                <a:solidFill>
                  <a:srgbClr val="333333"/>
                </a:solidFill>
              </a:rPr>
              <a:t>: ZAJEDNICA PONUDITELJA CESTNO PODJETJE PTUJ D.D. I MARN INŽENJERING</a:t>
            </a:r>
            <a:endParaRPr lang="en-GB" sz="2000" dirty="0">
              <a:solidFill>
                <a:srgbClr val="333333"/>
              </a:solidFill>
            </a:endParaRPr>
          </a:p>
          <a:p>
            <a:r>
              <a:rPr lang="pl-PL" sz="2000" dirty="0"/>
              <a:t>Ugovor potpisan:</a:t>
            </a:r>
            <a:r>
              <a:rPr lang="en-GB" sz="2000" dirty="0"/>
              <a:t> 20.8.2021.</a:t>
            </a:r>
          </a:p>
          <a:p>
            <a:r>
              <a:rPr lang="hr-HR" sz="2000" dirty="0"/>
              <a:t>Uvođenje u posao: 10.9.2021.</a:t>
            </a:r>
            <a:endParaRPr lang="en-GB" sz="2000" dirty="0"/>
          </a:p>
          <a:p>
            <a:endParaRPr lang="hr-HR" dirty="0"/>
          </a:p>
          <a:p>
            <a:endParaRPr lang="hr-HR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8" y="339536"/>
            <a:ext cx="10515600" cy="1325563"/>
          </a:xfrm>
        </p:spPr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525293" y="1625798"/>
            <a:ext cx="1166670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AKTIVNOST 2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Projektiranje i Izgradnja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i dogradnja 2 uređaja za pročišćavanje otpadnih voda</a:t>
            </a:r>
            <a:endParaRPr lang="en-GB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>
              <a:solidFill>
                <a:srgbClr val="333333"/>
              </a:solidFill>
            </a:endParaRPr>
          </a:p>
          <a:p>
            <a:r>
              <a:rPr lang="hr-HR" sz="2000" b="1" dirty="0" smtClean="0">
                <a:solidFill>
                  <a:srgbClr val="333333"/>
                </a:solidFill>
              </a:rPr>
              <a:t>Radovi </a:t>
            </a:r>
            <a:r>
              <a:rPr lang="hr-HR" sz="2000" b="1" dirty="0">
                <a:solidFill>
                  <a:srgbClr val="333333"/>
                </a:solidFill>
              </a:rPr>
              <a:t>na dogradnji i rekonstrukciji uređaja za pročišćavanje otpadnih voda UPOV Virje i  UPOV Podravske Sesvete, izgradnja uređaja za pročišćavanje otpadnih voda UPOV Ferdinandovac</a:t>
            </a:r>
          </a:p>
          <a:p>
            <a:endParaRPr lang="hr-HR" sz="800" dirty="0">
              <a:solidFill>
                <a:srgbClr val="333333"/>
              </a:solidFill>
            </a:endParaRPr>
          </a:p>
          <a:p>
            <a:r>
              <a:rPr lang="hr-HR" sz="1400" dirty="0"/>
              <a:t>Provedba ove aktivnosti uključuje projektiranje i izgradnju 1 UPOV-a te proširenje 2 postojeća UPOV-a kako slijedi: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/>
              <a:t>projektiranje i izgradnja  UPOV-a Ferdinandovac kapaciteta 2.600 ES s II. stupnjem pročišćavanja otpadnih voda primjenom SBR tehnologije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/>
              <a:t>projektiranje i povećanje kapaciteta UPOV-a </a:t>
            </a:r>
            <a:r>
              <a:rPr lang="hr-HR" sz="1400" dirty="0" err="1"/>
              <a:t>Virje</a:t>
            </a:r>
            <a:r>
              <a:rPr lang="hr-HR" sz="1400" dirty="0"/>
              <a:t> (povećanje kapaciteta s 5.000 ES-a na 7.900 ES-a, II. stupanj pročišćavanja otpadnih voda)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projektiranje i povećanje kapaciteta UPOV-a Podravske Sesvete (povećanje kapaciteta s 1.800 ES-a na 5.900 ES-a, II. stupanj pročišćavanja otpadnih voda sa ispusnim kanalom</a:t>
            </a:r>
            <a:r>
              <a:rPr lang="hr-HR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  <a:p>
            <a:r>
              <a:rPr lang="hr-HR" sz="1400" dirty="0"/>
              <a:t>Terminski plan aktivnosti</a:t>
            </a:r>
            <a:r>
              <a:rPr lang="en-GB" sz="1400" dirty="0"/>
              <a:t>/plan</a:t>
            </a:r>
            <a:r>
              <a:rPr lang="hr-HR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Projektiranje </a:t>
            </a:r>
            <a:r>
              <a:rPr lang="hr-HR" sz="1400" dirty="0"/>
              <a:t>i </a:t>
            </a:r>
            <a:r>
              <a:rPr lang="hr-HR" sz="1400" dirty="0" smtClean="0"/>
              <a:t>dozvole 9/2021 – 5/2022</a:t>
            </a: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Izvođenje radova 5/2022 – 7/2023</a:t>
            </a: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/>
              <a:t>Pokusni rad 7/2023 – 7/2024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endParaRPr lang="hr-HR" sz="1400" dirty="0">
              <a:solidFill>
                <a:srgbClr val="333333"/>
              </a:solidFill>
            </a:endParaRP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endParaRPr lang="hr-HR" sz="1400" dirty="0" smtClean="0">
              <a:solidFill>
                <a:srgbClr val="333333"/>
              </a:solidFill>
            </a:endParaRPr>
          </a:p>
          <a:p>
            <a:pPr lvl="1" algn="just"/>
            <a:endParaRPr lang="hr-HR" dirty="0">
              <a:solidFill>
                <a:srgbClr val="333333"/>
              </a:solidFill>
            </a:endParaRP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769163"/>
            <a:ext cx="114273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AKTIVNOST 3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Stručni nadzor gradnje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/>
          </a:p>
          <a:p>
            <a:r>
              <a:rPr lang="hr-HR" sz="2000" b="1" dirty="0" smtClean="0"/>
              <a:t>Usluga </a:t>
            </a:r>
            <a:r>
              <a:rPr lang="hr-HR" sz="2000" b="1" dirty="0"/>
              <a:t>nadzora nad izgradnjom </a:t>
            </a:r>
            <a:r>
              <a:rPr lang="hr-HR" sz="2000" b="1" dirty="0" err="1"/>
              <a:t>vodnokomunalne</a:t>
            </a:r>
            <a:r>
              <a:rPr lang="hr-HR" sz="2000" b="1" dirty="0"/>
              <a:t> infrastrukture aglomeracije Đurđevac, Virje, Ferdinandovac i Podravske Sesvete</a:t>
            </a:r>
          </a:p>
          <a:p>
            <a:endParaRPr lang="hr-HR" sz="800" dirty="0" smtClean="0"/>
          </a:p>
          <a:p>
            <a:endParaRPr lang="hr-HR" sz="800" dirty="0"/>
          </a:p>
          <a:p>
            <a:r>
              <a:rPr lang="hr-HR" dirty="0"/>
              <a:t>VRIJEDOST UGOVORA: 6.483.100,00 HRK BEZ </a:t>
            </a:r>
            <a:r>
              <a:rPr lang="hr-HR" dirty="0" smtClean="0"/>
              <a:t>PDV-a</a:t>
            </a:r>
          </a:p>
          <a:p>
            <a:endParaRPr lang="hr-HR" dirty="0"/>
          </a:p>
          <a:p>
            <a:r>
              <a:rPr lang="hr-HR" dirty="0"/>
              <a:t>IZVRŠITELJ USLUGE: ZAVOD ZA URBANIZAM I IZGRADNJU D.D. </a:t>
            </a:r>
            <a:r>
              <a:rPr lang="hr-HR" dirty="0" smtClean="0"/>
              <a:t>OSIJEK</a:t>
            </a:r>
          </a:p>
          <a:p>
            <a:endParaRPr lang="hr-HR" dirty="0" smtClean="0"/>
          </a:p>
          <a:p>
            <a:r>
              <a:rPr lang="pl-PL" dirty="0"/>
              <a:t>Ugovor </a:t>
            </a:r>
            <a:r>
              <a:rPr lang="pl-PL" dirty="0" smtClean="0"/>
              <a:t>potpisan: </a:t>
            </a:r>
            <a:r>
              <a:rPr lang="pl-PL" dirty="0" smtClean="0"/>
              <a:t>20.8.2021.</a:t>
            </a:r>
            <a:endParaRPr lang="en-GB" dirty="0"/>
          </a:p>
          <a:p>
            <a:r>
              <a:rPr lang="en-GB" dirty="0" err="1"/>
              <a:t>Uvođenje</a:t>
            </a:r>
            <a:r>
              <a:rPr lang="en-GB" dirty="0"/>
              <a:t> u </a:t>
            </a:r>
            <a:r>
              <a:rPr lang="en-GB" dirty="0" err="1" smtClean="0"/>
              <a:t>posao</a:t>
            </a:r>
            <a:r>
              <a:rPr lang="hr-HR" dirty="0" smtClean="0"/>
              <a:t>.</a:t>
            </a:r>
            <a:r>
              <a:rPr lang="en-GB" dirty="0" smtClean="0"/>
              <a:t>: </a:t>
            </a:r>
            <a:r>
              <a:rPr lang="en-GB" dirty="0" smtClean="0"/>
              <a:t>31.8.2021.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836814"/>
            <a:ext cx="11353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AKTIVNOST 3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Stručni nadzor gradnje</a:t>
            </a:r>
            <a:endParaRPr lang="en-GB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>
              <a:solidFill>
                <a:srgbClr val="333333"/>
              </a:solidFill>
            </a:endParaRPr>
          </a:p>
          <a:p>
            <a:r>
              <a:rPr lang="hr-HR" sz="2000" b="1" dirty="0" smtClean="0">
                <a:solidFill>
                  <a:srgbClr val="333333"/>
                </a:solidFill>
              </a:rPr>
              <a:t>Usluga </a:t>
            </a:r>
            <a:r>
              <a:rPr lang="hr-HR" sz="2000" b="1" dirty="0">
                <a:solidFill>
                  <a:srgbClr val="333333"/>
                </a:solidFill>
              </a:rPr>
              <a:t>nadzora nad izgradnjom </a:t>
            </a:r>
            <a:r>
              <a:rPr lang="hr-HR" sz="2000" b="1" dirty="0" err="1">
                <a:solidFill>
                  <a:srgbClr val="333333"/>
                </a:solidFill>
              </a:rPr>
              <a:t>vodnokomunalne</a:t>
            </a:r>
            <a:r>
              <a:rPr lang="hr-HR" sz="2000" b="1" dirty="0">
                <a:solidFill>
                  <a:srgbClr val="333333"/>
                </a:solidFill>
              </a:rPr>
              <a:t> infrastrukture aglomeracije Đurđevac, Virje, Ferdinandovac i Podravske Sesvete</a:t>
            </a:r>
          </a:p>
          <a:p>
            <a:endParaRPr lang="hr-HR" sz="1600" dirty="0"/>
          </a:p>
          <a:p>
            <a:pPr algn="just"/>
            <a:r>
              <a:rPr lang="hr-HR" dirty="0"/>
              <a:t>Provedba ove aktivnosti uključuje stručni nadzor nad provedbom ugovora o izgradnji/rekonstrukciji sustava vodoopskrbe i odvodnje, te stručni nadzor nad izgradnjom jednog (1) i proširenjem dva (2) uređaja za pročišćavanje otpadnih voda, a kako je opisano pod Aktivnostima 1. i 2</a:t>
            </a:r>
            <a:r>
              <a:rPr lang="hr-HR" dirty="0" smtClean="0"/>
              <a:t>.</a:t>
            </a:r>
          </a:p>
          <a:p>
            <a:endParaRPr lang="hr-H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738196"/>
            <a:ext cx="1135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AKTIVNOST 3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Stručni nadzor gradnje</a:t>
            </a:r>
            <a:endParaRPr lang="en-GB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800" dirty="0">
              <a:solidFill>
                <a:srgbClr val="333333"/>
              </a:solidFill>
            </a:endParaRPr>
          </a:p>
          <a:p>
            <a:r>
              <a:rPr lang="hr-HR" sz="2000" b="1" dirty="0" smtClean="0">
                <a:solidFill>
                  <a:srgbClr val="333333"/>
                </a:solidFill>
              </a:rPr>
              <a:t>Usluga </a:t>
            </a:r>
            <a:r>
              <a:rPr lang="hr-HR" sz="2000" b="1" dirty="0">
                <a:solidFill>
                  <a:srgbClr val="333333"/>
                </a:solidFill>
              </a:rPr>
              <a:t>nadzora nad izgradnjom </a:t>
            </a:r>
            <a:r>
              <a:rPr lang="hr-HR" sz="2000" b="1" dirty="0" err="1">
                <a:solidFill>
                  <a:srgbClr val="333333"/>
                </a:solidFill>
              </a:rPr>
              <a:t>vodnokomunalne</a:t>
            </a:r>
            <a:r>
              <a:rPr lang="hr-HR" sz="2000" b="1" dirty="0">
                <a:solidFill>
                  <a:srgbClr val="333333"/>
                </a:solidFill>
              </a:rPr>
              <a:t> infrastrukture aglomeracije Đurđevac, Virje, Ferdinandovac i Podravske </a:t>
            </a:r>
            <a:r>
              <a:rPr lang="hr-HR" sz="2000" b="1" dirty="0" smtClean="0">
                <a:solidFill>
                  <a:srgbClr val="333333"/>
                </a:solidFill>
              </a:rPr>
              <a:t>Sesvete</a:t>
            </a:r>
          </a:p>
          <a:p>
            <a:endParaRPr lang="hr-HR" sz="800" dirty="0" smtClean="0"/>
          </a:p>
          <a:p>
            <a:r>
              <a:rPr lang="hr-HR" sz="1600" dirty="0" smtClean="0"/>
              <a:t>Planiran </a:t>
            </a:r>
            <a:r>
              <a:rPr lang="hr-HR" sz="1600" dirty="0"/>
              <a:t>je angažman slijedećih vanjskih stručnjaka: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Voditelj </a:t>
            </a:r>
            <a:r>
              <a:rPr lang="hr-HR" sz="1600" dirty="0"/>
              <a:t>tima (FIDIC inženjer) - Glavni nadzorni inženjer,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Nadzorni </a:t>
            </a:r>
            <a:r>
              <a:rPr lang="hr-HR" sz="1600" dirty="0"/>
              <a:t>inženjer za građevinske radove na sustavu vodoopskrbe i odvodnje</a:t>
            </a:r>
            <a:r>
              <a:rPr lang="hr-HR" sz="1600" dirty="0" smtClean="0"/>
              <a:t>,</a:t>
            </a: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Nadzorni </a:t>
            </a:r>
            <a:r>
              <a:rPr lang="hr-HR" sz="1600" dirty="0"/>
              <a:t>inženjer za građevinske radove za izgradnju/rekonstrukciju UPOV-a,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Strojarski </a:t>
            </a:r>
            <a:r>
              <a:rPr lang="hr-HR" sz="1600" dirty="0"/>
              <a:t>nadzorni inženjer,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Elektrotehnički </a:t>
            </a:r>
            <a:r>
              <a:rPr lang="hr-HR" sz="1600" dirty="0"/>
              <a:t>nadzorni inženjer,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Tehnolog </a:t>
            </a:r>
            <a:r>
              <a:rPr lang="hr-HR" sz="1600" dirty="0"/>
              <a:t>– nadzor za projektiranje i izvođenje radova na UPOV-ima,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Nadzorni </a:t>
            </a:r>
            <a:r>
              <a:rPr lang="hr-HR" sz="1600" dirty="0"/>
              <a:t>inženjer za geodeziju,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Nadzorni </a:t>
            </a:r>
            <a:r>
              <a:rPr lang="hr-HR" sz="1600" dirty="0"/>
              <a:t>inženjer za geomehaniku,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Koordinator </a:t>
            </a:r>
            <a:r>
              <a:rPr lang="hr-HR" sz="1600" dirty="0"/>
              <a:t>2 za sigurnost na radu prilikom građenja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9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  <p:sp>
        <p:nvSpPr>
          <p:cNvPr id="8" name="Pravokutnik 7"/>
          <p:cNvSpPr/>
          <p:nvPr/>
        </p:nvSpPr>
        <p:spPr>
          <a:xfrm>
            <a:off x="838200" y="1825464"/>
            <a:ext cx="1118300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AKTIVNOST 4 Upravljanje projektom</a:t>
            </a:r>
            <a:endParaRPr lang="hr-H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VRIJEDNOST: 2.857.727,27 HRK BEZ 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PDV-a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IZVRŠITELJ USLUGE: ZAJEDNICA PONUDITELJA EKONERG INSTITUT ZA ENERGETIKU I ZAŠTITU OKOLIŠA D.O.O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I PDM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SAVJETOVANJE D.O.O. </a:t>
            </a:r>
            <a:endParaRPr lang="hr-HR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 POTPISAN: 27.9.2019.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udjelovanje u izradi DON za sve javne nabave na projektu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nadzire i upravlja aktivnostima na svim potpisanim ugovorima uključujući Ugovor o dodjeli bespovratnih sredstava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0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495845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674439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734614" y="5514448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xmlns="" id="{D899F8BD-4395-4BD2-ADAE-A4816DF55469}"/>
              </a:ext>
            </a:extLst>
          </p:cNvPr>
          <p:cNvSpPr txBox="1">
            <a:spLocks/>
          </p:cNvSpPr>
          <p:nvPr/>
        </p:nvSpPr>
        <p:spPr>
          <a:xfrm>
            <a:off x="360000" y="1008000"/>
            <a:ext cx="11160000" cy="7017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F4DEE2-B39D-4395-A4AD-D41185E6BF30}"/>
              </a:ext>
            </a:extLst>
          </p:cNvPr>
          <p:cNvSpPr txBox="1"/>
          <p:nvPr/>
        </p:nvSpPr>
        <p:spPr>
          <a:xfrm>
            <a:off x="838200" y="2444587"/>
            <a:ext cx="108983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NAZIV PROJEKTA: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0055A7"/>
                </a:solidFill>
                <a:effectLst/>
                <a:uLnTx/>
                <a:uFillTx/>
              </a:rPr>
              <a:t>IZGRADNJA VODNOKOMUNALNE INFRASTRUKTURE AGLOMERACIJA ĐURĐEVAC, VIRJE, FERDINANDOVAC I PODRAVSKE SESVETE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UKUPN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lang="hr-HR" b="1" dirty="0">
                <a:solidFill>
                  <a:srgbClr val="333333"/>
                </a:solidFill>
              </a:rPr>
              <a:t>BUDUĆI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TROŠKOVI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PROJEKTA NAKON SVIH PROVEDENIH POSTUPAKA JAVNE NABAVE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noProof="0" dirty="0">
                <a:solidFill>
                  <a:srgbClr val="333333"/>
                </a:solidFill>
              </a:rPr>
              <a:t>A PREMA POZITIVNOM MIŠLJENJU JASPERSA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: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  344.588.145,45</a:t>
            </a:r>
            <a:r>
              <a:rPr kumimoji="0" lang="hr-HR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HRK BEZ PDV-a / 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430.735.181,81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HRK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SA </a:t>
            </a: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PDV-om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56F209-BF0C-4B80-A935-168E2177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57"/>
            <a:ext cx="10515600" cy="1325563"/>
          </a:xfrm>
        </p:spPr>
        <p:txBody>
          <a:bodyPr/>
          <a:lstStyle/>
          <a:p>
            <a:r>
              <a:rPr lang="hr-HR" dirty="0"/>
              <a:t>O projektu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  <p:sp>
        <p:nvSpPr>
          <p:cNvPr id="8" name="Pravokutnik 7"/>
          <p:cNvSpPr/>
          <p:nvPr/>
        </p:nvSpPr>
        <p:spPr>
          <a:xfrm>
            <a:off x="838200" y="1819688"/>
            <a:ext cx="1083616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5 Promidžba i vidljivost</a:t>
            </a:r>
          </a:p>
          <a:p>
            <a:endParaRPr lang="hr-HR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VRIJEDNOST: 549.365,00 HRK BEZ </a:t>
            </a:r>
            <a:r>
              <a:rPr lang="hr-HR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PDV-a</a:t>
            </a:r>
          </a:p>
          <a:p>
            <a:endParaRPr lang="hr-HR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IZVRŠITELJ USLUGE: PROJEKT JEDNAKO RAZVOJ D.O.O.</a:t>
            </a:r>
          </a:p>
          <a:p>
            <a:endParaRPr lang="hr-H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UGOVOR POTPISAN: 17.3.2020.</a:t>
            </a:r>
          </a:p>
          <a:p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stranica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tiskani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leci i promotivni materijali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informiranje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svih kućanstava iz opsega projekta  o pravu na besplatni priključak na sustav javne vodoopskrbe i javne </a:t>
            </a:r>
            <a:r>
              <a:rPr lang="hr-H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odvodnje</a:t>
            </a:r>
            <a:endParaRPr lang="hr-H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28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60" y="5495845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15" y="5674439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430098" y="5513357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037F3D-9288-4004-844D-09587480C86B}"/>
              </a:ext>
            </a:extLst>
          </p:cNvPr>
          <p:cNvSpPr txBox="1"/>
          <p:nvPr/>
        </p:nvSpPr>
        <p:spPr>
          <a:xfrm>
            <a:off x="4421950" y="1859340"/>
            <a:ext cx="3348101" cy="3139321"/>
          </a:xfrm>
          <a:prstGeom prst="rect">
            <a:avLst/>
          </a:prstGeom>
          <a:noFill/>
          <a:ln>
            <a:solidFill>
              <a:srgbClr val="0075AE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333333"/>
                </a:solidFill>
              </a:rPr>
              <a:t>Komunalije </a:t>
            </a:r>
            <a:r>
              <a:rPr lang="hr-HR" dirty="0">
                <a:solidFill>
                  <a:srgbClr val="333333"/>
                </a:solidFill>
              </a:rPr>
              <a:t>Đurđevac d.o.o.</a:t>
            </a:r>
          </a:p>
          <a:p>
            <a:r>
              <a:rPr lang="hr-HR" dirty="0">
                <a:solidFill>
                  <a:srgbClr val="333333"/>
                </a:solidFill>
              </a:rPr>
              <a:t>Radnička ul. 61, 48350, Đurđevac</a:t>
            </a:r>
          </a:p>
          <a:p>
            <a:r>
              <a:rPr lang="hr-HR" dirty="0">
                <a:solidFill>
                  <a:srgbClr val="333333"/>
                </a:solidFill>
                <a:hlinkClick r:id="rId7"/>
              </a:rPr>
              <a:t>www.komundju.hr</a:t>
            </a:r>
            <a:endParaRPr lang="hr-HR" dirty="0">
              <a:solidFill>
                <a:srgbClr val="333333"/>
              </a:solidFill>
            </a:endParaRPr>
          </a:p>
          <a:p>
            <a:endParaRPr lang="hr-HR" dirty="0">
              <a:solidFill>
                <a:srgbClr val="333333"/>
              </a:solidFill>
            </a:endParaRPr>
          </a:p>
          <a:p>
            <a:r>
              <a:rPr lang="hr-HR" dirty="0">
                <a:solidFill>
                  <a:srgbClr val="333333"/>
                </a:solidFill>
              </a:rPr>
              <a:t>SUFINANCIJERI</a:t>
            </a:r>
            <a:r>
              <a:rPr lang="hr-HR" dirty="0" smtClean="0">
                <a:solidFill>
                  <a:srgbClr val="333333"/>
                </a:solidFill>
              </a:rPr>
              <a:t>:</a:t>
            </a:r>
            <a:endParaRPr lang="hr-HR" dirty="0">
              <a:solidFill>
                <a:srgbClr val="333333"/>
              </a:solidFill>
            </a:endParaRPr>
          </a:p>
          <a:p>
            <a:r>
              <a:rPr lang="hr-HR" dirty="0">
                <a:solidFill>
                  <a:srgbClr val="333333"/>
                </a:solidFill>
              </a:rPr>
              <a:t>Općina Ferdinandovac</a:t>
            </a:r>
          </a:p>
          <a:p>
            <a:r>
              <a:rPr lang="hr-HR" dirty="0">
                <a:solidFill>
                  <a:srgbClr val="333333"/>
                </a:solidFill>
              </a:rPr>
              <a:t>Općina Virje</a:t>
            </a:r>
          </a:p>
          <a:p>
            <a:r>
              <a:rPr lang="hr-HR" dirty="0">
                <a:solidFill>
                  <a:srgbClr val="333333"/>
                </a:solidFill>
              </a:rPr>
              <a:t>Općina Novigrad Podravski</a:t>
            </a:r>
          </a:p>
          <a:p>
            <a:r>
              <a:rPr lang="hr-HR" dirty="0">
                <a:solidFill>
                  <a:srgbClr val="333333"/>
                </a:solidFill>
              </a:rPr>
              <a:t>Općina Kloštar Podravski</a:t>
            </a:r>
          </a:p>
          <a:p>
            <a:r>
              <a:rPr lang="hr-HR" dirty="0">
                <a:solidFill>
                  <a:srgbClr val="333333"/>
                </a:solidFill>
              </a:rPr>
              <a:t>Općina Novo Virje</a:t>
            </a:r>
          </a:p>
          <a:p>
            <a:r>
              <a:rPr lang="hr-HR" dirty="0">
                <a:solidFill>
                  <a:srgbClr val="333333"/>
                </a:solidFill>
              </a:rPr>
              <a:t>Grad Đurđevac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70125A-56A8-4D94-8885-B2BB5373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043"/>
            <a:ext cx="10515600" cy="1325563"/>
          </a:xfrm>
        </p:spPr>
        <p:txBody>
          <a:bodyPr/>
          <a:lstStyle/>
          <a:p>
            <a:r>
              <a:rPr lang="hr-HR" dirty="0"/>
              <a:t>Korisnik projekta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1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56" y="5608899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40" y="5774690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6186690" y="5472826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A32880-1EAC-4936-B73C-54C950ACA1F6}"/>
              </a:ext>
            </a:extLst>
          </p:cNvPr>
          <p:cNvSpPr txBox="1"/>
          <p:nvPr/>
        </p:nvSpPr>
        <p:spPr>
          <a:xfrm>
            <a:off x="838200" y="1891552"/>
            <a:ext cx="11302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i="0" dirty="0">
                <a:solidFill>
                  <a:srgbClr val="0075AE"/>
                </a:solidFill>
                <a:effectLst/>
              </a:rPr>
              <a:t>OPĆI CILJ PROJEKTA:</a:t>
            </a:r>
            <a:r>
              <a:rPr lang="hr-HR" sz="2000" b="0" i="0" dirty="0">
                <a:solidFill>
                  <a:srgbClr val="0075AE"/>
                </a:solidFill>
                <a:effectLst/>
              </a:rPr>
              <a:t> </a:t>
            </a:r>
            <a:endParaRPr lang="en-GB" sz="2000" b="0" i="0" dirty="0">
              <a:solidFill>
                <a:srgbClr val="0075AE"/>
              </a:solidFill>
              <a:effectLst/>
            </a:endParaRPr>
          </a:p>
          <a:p>
            <a:pPr algn="just"/>
            <a:endParaRPr lang="en-GB" dirty="0">
              <a:solidFill>
                <a:srgbClr val="0075AE"/>
              </a:solidFill>
            </a:endParaRPr>
          </a:p>
          <a:p>
            <a:pPr algn="just"/>
            <a:r>
              <a:rPr lang="hr-HR" sz="2000" b="0" i="0" dirty="0">
                <a:solidFill>
                  <a:srgbClr val="333333"/>
                </a:solidFill>
                <a:effectLst/>
              </a:rPr>
              <a:t>Doprinos unaprjeđenju sustava javne vodoopskrbe, odvodnje i pročišćavanja otpadnih voda na području koje zahvaća aglomeracije Đurđevac, Virje, Ferdinandovac i Podravske Sesvete, a samim time i sveukupnom poboljšaju stanja okoliša na razini aglomeracija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. </a:t>
            </a:r>
            <a:endParaRPr lang="hr-HR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hr-HR" sz="2000" dirty="0">
              <a:solidFill>
                <a:srgbClr val="333333"/>
              </a:solidFill>
            </a:endParaRPr>
          </a:p>
          <a:p>
            <a:pPr algn="just"/>
            <a:r>
              <a:rPr lang="en-GB" sz="2000" b="0" i="0" dirty="0" err="1">
                <a:solidFill>
                  <a:srgbClr val="333333"/>
                </a:solidFill>
                <a:effectLst/>
              </a:rPr>
              <a:t>Ciljna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skupina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projekta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su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stanovnici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trenutno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priključeni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na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postojeći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sustav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javne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odvodnje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i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javne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vodoopskrbe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te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oni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koji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će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nakon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provedbe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projekta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imati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mogućnost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besplatnog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priključka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na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novi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sustav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javne</a:t>
            </a:r>
            <a:r>
              <a:rPr lang="en-GB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1" i="0" dirty="0" err="1">
                <a:solidFill>
                  <a:srgbClr val="333333"/>
                </a:solidFill>
                <a:effectLst/>
              </a:rPr>
              <a:t>odvodnje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(11.298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stanovnika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)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te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novi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sustav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vodoopskrbe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 (9.477 </a:t>
            </a:r>
            <a:r>
              <a:rPr lang="en-GB" sz="2000" b="0" i="0" dirty="0" err="1">
                <a:solidFill>
                  <a:srgbClr val="333333"/>
                </a:solidFill>
                <a:effectLst/>
              </a:rPr>
              <a:t>stanovnika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).</a:t>
            </a:r>
            <a:endParaRPr lang="hr-HR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hr-HR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xmlns="" id="{D64021F0-C034-46F7-A2F3-812C94A4ED40}"/>
              </a:ext>
            </a:extLst>
          </p:cNvPr>
          <p:cNvSpPr txBox="1">
            <a:spLocks/>
          </p:cNvSpPr>
          <p:nvPr/>
        </p:nvSpPr>
        <p:spPr>
          <a:xfrm>
            <a:off x="360000" y="1008000"/>
            <a:ext cx="11160000" cy="7017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B2AABA-0942-4815-ACC2-8002178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xmlns="" id="{D64021F0-C034-46F7-A2F3-812C94A4ED40}"/>
              </a:ext>
            </a:extLst>
          </p:cNvPr>
          <p:cNvSpPr txBox="1">
            <a:spLocks/>
          </p:cNvSpPr>
          <p:nvPr/>
        </p:nvSpPr>
        <p:spPr>
          <a:xfrm>
            <a:off x="360000" y="1008000"/>
            <a:ext cx="11160000" cy="7017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B2AABA-0942-4815-ACC2-8002178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hr-HR" dirty="0" err="1"/>
              <a:t>rostorni</a:t>
            </a:r>
            <a:r>
              <a:rPr lang="hr-HR" dirty="0"/>
              <a:t> obuhvat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en-US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838200" y="1838706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250" lvl="2"/>
            <a:endParaRPr lang="hr-HR" sz="16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77" y="1829830"/>
            <a:ext cx="8151847" cy="480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D2305-AC79-436B-BA63-3AD15DA999DB}"/>
              </a:ext>
            </a:extLst>
          </p:cNvPr>
          <p:cNvSpPr txBox="1"/>
          <p:nvPr/>
        </p:nvSpPr>
        <p:spPr>
          <a:xfrm>
            <a:off x="222469" y="1636202"/>
            <a:ext cx="11684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75AE"/>
                </a:solidFill>
              </a:rPr>
              <a:t>Provedbom projekta na području vodoopskrbe </a:t>
            </a:r>
            <a:r>
              <a:rPr lang="hr-HR" sz="2000" b="1" dirty="0" smtClean="0">
                <a:solidFill>
                  <a:srgbClr val="0075AE"/>
                </a:solidFill>
              </a:rPr>
              <a:t>osigurati </a:t>
            </a:r>
            <a:r>
              <a:rPr lang="hr-HR" sz="2000" b="1" dirty="0">
                <a:solidFill>
                  <a:srgbClr val="0075AE"/>
                </a:solidFill>
              </a:rPr>
              <a:t>će se izgradnja: </a:t>
            </a:r>
          </a:p>
          <a:p>
            <a:endParaRPr lang="hr-HR" b="1" dirty="0">
              <a:solidFill>
                <a:srgbClr val="0075AE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/>
              <a:t>Na sustavu vodoopskrbe: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3.349 kućnih priključaka na vodoopskrbnu mrežu,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Vodoopskrbnog cjevovoda </a:t>
            </a:r>
            <a:r>
              <a:rPr lang="hr-HR" dirty="0" smtClean="0"/>
              <a:t>VS </a:t>
            </a:r>
            <a:r>
              <a:rPr lang="hr-HR" dirty="0" err="1" smtClean="0"/>
              <a:t>Čepelovac</a:t>
            </a:r>
            <a:r>
              <a:rPr lang="hr-HR" dirty="0" smtClean="0"/>
              <a:t> </a:t>
            </a:r>
            <a:r>
              <a:rPr lang="hr-HR" dirty="0"/>
              <a:t>– </a:t>
            </a:r>
            <a:r>
              <a:rPr lang="hr-HR" dirty="0" smtClean="0"/>
              <a:t>VS </a:t>
            </a:r>
            <a:r>
              <a:rPr lang="hr-HR" dirty="0" err="1" smtClean="0"/>
              <a:t>Budrovac</a:t>
            </a:r>
            <a:r>
              <a:rPr lang="hr-HR" dirty="0" smtClean="0"/>
              <a:t> </a:t>
            </a:r>
            <a:r>
              <a:rPr lang="hr-HR" dirty="0"/>
              <a:t>u duljini 3.264,66m,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Jedinstveni objekt na vodoopskrbnom sustavu (crpna stanica </a:t>
            </a:r>
            <a:r>
              <a:rPr lang="hr-HR" dirty="0" err="1"/>
              <a:t>Čepelovac</a:t>
            </a:r>
            <a:r>
              <a:rPr lang="hr-HR" dirty="0"/>
              <a:t> </a:t>
            </a:r>
            <a:r>
              <a:rPr lang="hr-HR" dirty="0" smtClean="0"/>
              <a:t>i VS </a:t>
            </a:r>
            <a:r>
              <a:rPr lang="hr-HR" dirty="0" err="1"/>
              <a:t>Čepelovac</a:t>
            </a:r>
            <a:r>
              <a:rPr lang="hr-HR" dirty="0"/>
              <a:t> rezervoarskog prostora 2.500 m3,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Ugradnja 6 okana za regulaciju tlaka,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Sekundarnih vodoopskrbnih cjevovoda u duljini 23.640,00m u naseljima </a:t>
            </a:r>
            <a:r>
              <a:rPr lang="hr-HR" dirty="0" err="1"/>
              <a:t>Prugovac</a:t>
            </a:r>
            <a:r>
              <a:rPr lang="hr-HR" dirty="0"/>
              <a:t> i </a:t>
            </a:r>
            <a:r>
              <a:rPr lang="hr-HR" dirty="0" err="1"/>
              <a:t>Kozarevac</a:t>
            </a:r>
            <a:r>
              <a:rPr lang="hr-HR" dirty="0"/>
              <a:t>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Rekonstrukcija vodoopskrbnog cjevovoda u naselju Đurđevac u duljini 5.878,84m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5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D2305-AC79-436B-BA63-3AD15DA999DB}"/>
              </a:ext>
            </a:extLst>
          </p:cNvPr>
          <p:cNvSpPr txBox="1"/>
          <p:nvPr/>
        </p:nvSpPr>
        <p:spPr>
          <a:xfrm>
            <a:off x="220717" y="1443841"/>
            <a:ext cx="117768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75AE"/>
                </a:solidFill>
              </a:rPr>
              <a:t>Provedbom projekta na području vodoopskrbe </a:t>
            </a:r>
            <a:r>
              <a:rPr lang="hr-HR" sz="2000" b="1" dirty="0" smtClean="0">
                <a:solidFill>
                  <a:srgbClr val="0075AE"/>
                </a:solidFill>
              </a:rPr>
              <a:t>osigurati </a:t>
            </a:r>
            <a:r>
              <a:rPr lang="hr-HR" sz="2000" b="1" dirty="0">
                <a:solidFill>
                  <a:srgbClr val="0075AE"/>
                </a:solidFill>
              </a:rPr>
              <a:t>će se izgradnja: </a:t>
            </a:r>
          </a:p>
          <a:p>
            <a:endParaRPr lang="hr-HR" b="1" dirty="0">
              <a:solidFill>
                <a:srgbClr val="0075AE"/>
              </a:solidFill>
            </a:endParaRPr>
          </a:p>
          <a:p>
            <a:pPr algn="just"/>
            <a:r>
              <a:rPr lang="hr-HR" dirty="0"/>
              <a:t>Na sustavu odvodnje: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/>
              <a:t>kanalizacijska mreža u naseljima </a:t>
            </a:r>
            <a:r>
              <a:rPr lang="hr-HR" dirty="0" err="1"/>
              <a:t>Delovi</a:t>
            </a:r>
            <a:r>
              <a:rPr lang="hr-HR" dirty="0"/>
              <a:t>, Novigrad Podravski, </a:t>
            </a:r>
            <a:r>
              <a:rPr lang="hr-HR" dirty="0" err="1"/>
              <a:t>Šemovci</a:t>
            </a:r>
            <a:r>
              <a:rPr lang="hr-HR" dirty="0"/>
              <a:t>, </a:t>
            </a:r>
            <a:r>
              <a:rPr lang="hr-HR" dirty="0" err="1"/>
              <a:t>Hampovica</a:t>
            </a:r>
            <a:r>
              <a:rPr lang="hr-HR" dirty="0"/>
              <a:t>, Đurđevac, </a:t>
            </a:r>
            <a:r>
              <a:rPr lang="hr-HR" dirty="0" err="1"/>
              <a:t>Čepelovac</a:t>
            </a:r>
            <a:r>
              <a:rPr lang="hr-HR" dirty="0"/>
              <a:t>, </a:t>
            </a:r>
            <a:r>
              <a:rPr lang="hr-HR" dirty="0" err="1"/>
              <a:t>Budrovac</a:t>
            </a:r>
            <a:r>
              <a:rPr lang="hr-HR" dirty="0"/>
              <a:t>, Ferdinandovac, Kloštar Podravski, </a:t>
            </a:r>
            <a:r>
              <a:rPr lang="hr-HR" dirty="0" err="1"/>
              <a:t>Budančevica</a:t>
            </a:r>
            <a:r>
              <a:rPr lang="hr-HR" dirty="0"/>
              <a:t>, </a:t>
            </a:r>
            <a:r>
              <a:rPr lang="hr-HR" dirty="0" err="1"/>
              <a:t>Prugovac</a:t>
            </a:r>
            <a:r>
              <a:rPr lang="hr-HR" dirty="0"/>
              <a:t> i </a:t>
            </a:r>
            <a:r>
              <a:rPr lang="hr-HR" dirty="0" err="1"/>
              <a:t>Kozarevac</a:t>
            </a:r>
            <a:r>
              <a:rPr lang="hr-HR" dirty="0"/>
              <a:t> u ukupnoj duljini od </a:t>
            </a:r>
            <a:r>
              <a:rPr lang="hr-HR" dirty="0" smtClean="0"/>
              <a:t>59.291,37 m gravitacijske kanalizacije</a:t>
            </a:r>
            <a:r>
              <a:rPr lang="hr-HR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/>
              <a:t>tlačna kanalizacija u duljini od 20.745,55 m;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/>
              <a:t>33 objekta (24 crpne stanice, 1 </a:t>
            </a:r>
            <a:r>
              <a:rPr lang="hr-HR" dirty="0" err="1"/>
              <a:t>retencijski</a:t>
            </a:r>
            <a:r>
              <a:rPr lang="hr-HR" dirty="0"/>
              <a:t> bazen kapacitete 150 m3 i 8 kišnih preljeva);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/>
              <a:t>2 proširenja UPOV-a (UPOV </a:t>
            </a:r>
            <a:r>
              <a:rPr lang="hr-HR" dirty="0" err="1"/>
              <a:t>Virje</a:t>
            </a:r>
            <a:r>
              <a:rPr lang="hr-HR" dirty="0"/>
              <a:t> s 5.000 ES-a na 7.900 ES-a II. stupnja pročišćavanja otpadnih voda, UPOV Podravske Sesvete s 1.800 ES-a na 5.900 ES-a II. Stupnja pročišćavanja);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/>
              <a:t>izgradnja 1 novog UPOV-a (UPOV Ferdinandovac kapaciteta 2.600 ES s II. Stupnjem pročišćavanja otpadnih voda primjenom SBR tehnologije);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priprema za 3.766 kućnih priključaka na kanalizacijsku mrežu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87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2016755"/>
            <a:ext cx="111985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1 Radovi na izgradnji/dogradnji sustava vodoopskrbe i odvodnje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Projektiranje i Izgradnja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 dogradnja 2 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UPOV-a</a:t>
            </a:r>
          </a:p>
          <a:p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3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Stručni nadzor gradnje</a:t>
            </a:r>
            <a:endParaRPr lang="en-GB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projektom</a:t>
            </a:r>
            <a:endParaRPr lang="en-GB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Promidžba i vidljivost projekta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6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Nabava opreme za održavanje sustava vodoopskrbe i odvodnje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7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Rješavanje imovinsko-pravnih odnosa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3F91E8-0699-46A8-9366-CED936BC5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0" y="5563282"/>
            <a:ext cx="178879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DADB0-7968-4186-B65E-CDCF938510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5" y="5741876"/>
            <a:ext cx="1514475" cy="40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2CDEC1-B0D5-409E-B29E-2538F35DD8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11194" r="28358" b="10821"/>
          <a:stretch/>
        </p:blipFill>
        <p:spPr bwMode="auto">
          <a:xfrm>
            <a:off x="5638799" y="5451521"/>
            <a:ext cx="104775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Komunalije d.o.o.">
            <a:extLst>
              <a:ext uri="{FF2B5EF4-FFF2-40B4-BE49-F238E27FC236}">
                <a16:creationId xmlns:a16="http://schemas.microsoft.com/office/drawing/2014/main" xmlns="" id="{254F01FE-F02B-4035-9BAD-A1E1171FC5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79" y="5636974"/>
            <a:ext cx="187642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20BEE7-DEEC-4498-9423-8F32AC16C44A}"/>
              </a:ext>
            </a:extLst>
          </p:cNvPr>
          <p:cNvSpPr/>
          <p:nvPr/>
        </p:nvSpPr>
        <p:spPr>
          <a:xfrm>
            <a:off x="3879357" y="6488668"/>
            <a:ext cx="4566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hr-HR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je sufinancirala Europska unija iz Kohezijskog fonda</a:t>
            </a:r>
            <a:endParaRPr lang="en-US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DDA8FD-20BB-4B9A-BADE-24D60D864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93" y="5567264"/>
            <a:ext cx="1047751" cy="758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FDBCA-6BAB-47C9-B92D-AC2B773C9B58}"/>
              </a:ext>
            </a:extLst>
          </p:cNvPr>
          <p:cNvSpPr txBox="1"/>
          <p:nvPr/>
        </p:nvSpPr>
        <p:spPr>
          <a:xfrm>
            <a:off x="838200" y="1690688"/>
            <a:ext cx="1119859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AKTIVNOST 1 Radovi na izgradnji/dogradnji sustava vodoopskrbe i odvodnje</a:t>
            </a:r>
            <a:endParaRPr lang="en-GB" sz="2400" dirty="0"/>
          </a:p>
          <a:p>
            <a:pPr lvl="0"/>
            <a:endParaRPr lang="hr-HR" sz="800" b="1" dirty="0" smtClean="0"/>
          </a:p>
          <a:p>
            <a:pPr lvl="0"/>
            <a:r>
              <a:rPr lang="hr-HR" sz="2000" b="1" dirty="0" smtClean="0"/>
              <a:t>GRUPA A – </a:t>
            </a:r>
            <a:r>
              <a:rPr lang="hr-HR" sz="2000" b="1" i="1" dirty="0" smtClean="0"/>
              <a:t>Vodoopskrba </a:t>
            </a:r>
            <a:r>
              <a:rPr lang="hr-HR" sz="2000" b="1" i="1" dirty="0"/>
              <a:t>i odvodnja Općine Novigrad Podravski</a:t>
            </a:r>
            <a:endParaRPr lang="en-GB" sz="2000" b="1" i="1" dirty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VRIJED</a:t>
            </a:r>
            <a:r>
              <a:rPr lang="en-GB" dirty="0"/>
              <a:t>N</a:t>
            </a:r>
            <a:r>
              <a:rPr lang="hr-HR" dirty="0"/>
              <a:t>OST UGOVORA</a:t>
            </a:r>
            <a:r>
              <a:rPr lang="en-GB" dirty="0"/>
              <a:t>:</a:t>
            </a:r>
            <a:r>
              <a:rPr lang="pl-PL" dirty="0"/>
              <a:t> 19.476.101,94 </a:t>
            </a:r>
            <a:r>
              <a:rPr lang="pl-PL" dirty="0" smtClean="0"/>
              <a:t>HRK </a:t>
            </a:r>
            <a:r>
              <a:rPr lang="en-GB" dirty="0"/>
              <a:t>BEZ</a:t>
            </a:r>
            <a:r>
              <a:rPr lang="pl-PL" dirty="0"/>
              <a:t> PDV-a</a:t>
            </a:r>
            <a:endParaRPr lang="en-GB" dirty="0"/>
          </a:p>
          <a:p>
            <a:r>
              <a:rPr lang="hr-HR" dirty="0"/>
              <a:t>I</a:t>
            </a:r>
            <a:r>
              <a:rPr lang="en-GB" dirty="0"/>
              <a:t>ZVOĐAČ</a:t>
            </a:r>
            <a:r>
              <a:rPr lang="hr-HR" dirty="0"/>
              <a:t>: </a:t>
            </a:r>
            <a:r>
              <a:rPr lang="en-GB" dirty="0"/>
              <a:t>KOSTAK</a:t>
            </a:r>
            <a:r>
              <a:rPr lang="hr-HR" dirty="0"/>
              <a:t>, </a:t>
            </a:r>
            <a:r>
              <a:rPr lang="pl-PL" dirty="0"/>
              <a:t>komunalno in gradbeno podjetje d.d.</a:t>
            </a:r>
            <a:r>
              <a:rPr lang="en-GB" dirty="0"/>
              <a:t>, </a:t>
            </a:r>
            <a:r>
              <a:rPr lang="en-GB" dirty="0" smtClean="0"/>
              <a:t>KRŠKO</a:t>
            </a:r>
            <a:endParaRPr lang="hr-HR" dirty="0" smtClean="0"/>
          </a:p>
          <a:p>
            <a:endParaRPr lang="hr-HR" dirty="0"/>
          </a:p>
          <a:p>
            <a:r>
              <a:rPr lang="pl-PL" dirty="0"/>
              <a:t>Ugovor </a:t>
            </a:r>
            <a:r>
              <a:rPr lang="pl-PL" dirty="0" smtClean="0"/>
              <a:t>potpisan: 23.9.2021</a:t>
            </a:r>
            <a:r>
              <a:rPr lang="pl-PL" dirty="0"/>
              <a:t>.</a:t>
            </a:r>
            <a:endParaRPr lang="en-GB" dirty="0"/>
          </a:p>
          <a:p>
            <a:r>
              <a:rPr lang="en-GB" dirty="0" err="1"/>
              <a:t>Uvođenje</a:t>
            </a:r>
            <a:r>
              <a:rPr lang="en-GB" dirty="0"/>
              <a:t> u </a:t>
            </a:r>
            <a:r>
              <a:rPr lang="en-GB" dirty="0" err="1" smtClean="0"/>
              <a:t>posao</a:t>
            </a:r>
            <a:r>
              <a:rPr lang="hr-HR" dirty="0" smtClean="0"/>
              <a:t>:</a:t>
            </a:r>
            <a:r>
              <a:rPr lang="en-GB" dirty="0" smtClean="0"/>
              <a:t> </a:t>
            </a:r>
            <a:r>
              <a:rPr lang="en-GB" dirty="0"/>
              <a:t>11.10.2021</a:t>
            </a:r>
            <a:r>
              <a:rPr lang="en-GB" dirty="0" smtClean="0"/>
              <a:t>.</a:t>
            </a:r>
            <a:endParaRPr lang="pl-PL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77B013-5824-4160-AE67-B63B6CE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Projektne aktivnosti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B5E466BAAFD4BB467D06FB6F2731C" ma:contentTypeVersion="13" ma:contentTypeDescription="Create a new document." ma:contentTypeScope="" ma:versionID="9747722bb0e2d41d59d228a91710a7ba">
  <xsd:schema xmlns:xsd="http://www.w3.org/2001/XMLSchema" xmlns:xs="http://www.w3.org/2001/XMLSchema" xmlns:p="http://schemas.microsoft.com/office/2006/metadata/properties" xmlns:ns2="641da445-340a-4d81-8d2d-815f17152cf1" xmlns:ns3="53ecc09b-ab7a-4dbe-949d-8f4d91706a3a" targetNamespace="http://schemas.microsoft.com/office/2006/metadata/properties" ma:root="true" ma:fieldsID="44b5fe93087b4f7b49900d5229024aeb" ns2:_="" ns3:_="">
    <xsd:import namespace="641da445-340a-4d81-8d2d-815f17152cf1"/>
    <xsd:import namespace="53ecc09b-ab7a-4dbe-949d-8f4d91706a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da445-340a-4d81-8d2d-815f17152c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cc09b-ab7a-4dbe-949d-8f4d91706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80CDA-CD66-49B5-B072-51031B0AE620}">
  <ds:schemaRefs>
    <ds:schemaRef ds:uri="53ecc09b-ab7a-4dbe-949d-8f4d91706a3a"/>
    <ds:schemaRef ds:uri="http://www.w3.org/XML/1998/namespace"/>
    <ds:schemaRef ds:uri="http://purl.org/dc/dcmitype/"/>
    <ds:schemaRef ds:uri="http://purl.org/dc/elements/1.1/"/>
    <ds:schemaRef ds:uri="641da445-340a-4d81-8d2d-815f17152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802C478-34A1-4856-A882-873305891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B2E3FB-7914-42C5-8783-7AB506D49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da445-340a-4d81-8d2d-815f17152cf1"/>
    <ds:schemaRef ds:uri="53ecc09b-ab7a-4dbe-949d-8f4d91706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2245</Words>
  <Application>Microsoft Office PowerPoint</Application>
  <PresentationFormat>Široki zaslon</PresentationFormat>
  <Paragraphs>354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Symbol</vt:lpstr>
      <vt:lpstr>Times New Roman</vt:lpstr>
      <vt:lpstr>Wingdings</vt:lpstr>
      <vt:lpstr>Office Theme</vt:lpstr>
      <vt:lpstr>PowerPointova prezentacija</vt:lpstr>
      <vt:lpstr>O projektu</vt:lpstr>
      <vt:lpstr>O projektu</vt:lpstr>
      <vt:lpstr>Ciljevi</vt:lpstr>
      <vt:lpstr>Prostorni obuhvat projekta</vt:lpstr>
      <vt:lpstr>PowerPointova prezentacija</vt:lpstr>
      <vt:lpstr>PowerPointova prezentacija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Projektne aktivnosti</vt:lpstr>
      <vt:lpstr>Korisnik projekta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Žinić</dc:creator>
  <cp:lastModifiedBy>Tomislav</cp:lastModifiedBy>
  <cp:revision>102</cp:revision>
  <dcterms:created xsi:type="dcterms:W3CDTF">2020-07-17T08:36:55Z</dcterms:created>
  <dcterms:modified xsi:type="dcterms:W3CDTF">2021-12-02T07:37:44Z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0x01010023BB5E466BAAFD4BB467D06FB6F2731C</vt:lpwstr>
  </property>
</Properties>
</file>